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63"/>
  </p:notesMasterIdLst>
  <p:sldIdLst>
    <p:sldId id="256" r:id="rId5"/>
    <p:sldId id="298" r:id="rId6"/>
    <p:sldId id="277" r:id="rId7"/>
    <p:sldId id="264" r:id="rId8"/>
    <p:sldId id="265" r:id="rId9"/>
    <p:sldId id="266" r:id="rId10"/>
    <p:sldId id="282" r:id="rId11"/>
    <p:sldId id="296" r:id="rId12"/>
    <p:sldId id="317" r:id="rId13"/>
    <p:sldId id="310" r:id="rId14"/>
    <p:sldId id="311" r:id="rId15"/>
    <p:sldId id="276" r:id="rId16"/>
    <p:sldId id="258" r:id="rId17"/>
    <p:sldId id="260" r:id="rId18"/>
    <p:sldId id="263" r:id="rId19"/>
    <p:sldId id="261" r:id="rId20"/>
    <p:sldId id="279" r:id="rId21"/>
    <p:sldId id="268" r:id="rId22"/>
    <p:sldId id="269" r:id="rId23"/>
    <p:sldId id="270" r:id="rId24"/>
    <p:sldId id="297" r:id="rId25"/>
    <p:sldId id="271" r:id="rId26"/>
    <p:sldId id="272" r:id="rId27"/>
    <p:sldId id="273" r:id="rId28"/>
    <p:sldId id="274" r:id="rId29"/>
    <p:sldId id="275" r:id="rId30"/>
    <p:sldId id="291" r:id="rId31"/>
    <p:sldId id="299" r:id="rId32"/>
    <p:sldId id="300" r:id="rId33"/>
    <p:sldId id="302" r:id="rId34"/>
    <p:sldId id="285" r:id="rId35"/>
    <p:sldId id="321" r:id="rId36"/>
    <p:sldId id="322" r:id="rId37"/>
    <p:sldId id="280" r:id="rId38"/>
    <p:sldId id="283" r:id="rId39"/>
    <p:sldId id="287" r:id="rId40"/>
    <p:sldId id="306" r:id="rId41"/>
    <p:sldId id="288" r:id="rId42"/>
    <p:sldId id="289" r:id="rId43"/>
    <p:sldId id="292" r:id="rId44"/>
    <p:sldId id="286" r:id="rId45"/>
    <p:sldId id="323" r:id="rId46"/>
    <p:sldId id="324" r:id="rId47"/>
    <p:sldId id="326" r:id="rId48"/>
    <p:sldId id="301" r:id="rId49"/>
    <p:sldId id="303" r:id="rId50"/>
    <p:sldId id="304" r:id="rId51"/>
    <p:sldId id="307" r:id="rId52"/>
    <p:sldId id="305" r:id="rId53"/>
    <p:sldId id="320" r:id="rId54"/>
    <p:sldId id="319" r:id="rId55"/>
    <p:sldId id="325" r:id="rId56"/>
    <p:sldId id="327" r:id="rId57"/>
    <p:sldId id="315" r:id="rId58"/>
    <p:sldId id="313" r:id="rId59"/>
    <p:sldId id="314" r:id="rId60"/>
    <p:sldId id="318" r:id="rId61"/>
    <p:sldId id="316"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5EEB50-D383-4DF0-B111-1B3CB2B38CCE}">
          <p14:sldIdLst>
            <p14:sldId id="256"/>
            <p14:sldId id="298"/>
          </p14:sldIdLst>
        </p14:section>
        <p14:section name="Background" id="{4E41541D-F346-4414-86D1-9A968E4A1E0E}">
          <p14:sldIdLst>
            <p14:sldId id="277"/>
            <p14:sldId id="264"/>
            <p14:sldId id="265"/>
            <p14:sldId id="266"/>
            <p14:sldId id="282"/>
            <p14:sldId id="296"/>
          </p14:sldIdLst>
        </p14:section>
        <p14:section name="Training expectations" id="{34A2D0A4-BD46-4E5F-9807-BBA626416911}">
          <p14:sldIdLst>
            <p14:sldId id="317"/>
            <p14:sldId id="310"/>
            <p14:sldId id="311"/>
            <p14:sldId id="276"/>
          </p14:sldIdLst>
        </p14:section>
        <p14:section name="Admission" id="{06992481-3EBC-4FB5-91EE-F858B5141327}">
          <p14:sldIdLst>
            <p14:sldId id="258"/>
            <p14:sldId id="260"/>
            <p14:sldId id="263"/>
            <p14:sldId id="261"/>
            <p14:sldId id="279"/>
            <p14:sldId id="268"/>
            <p14:sldId id="269"/>
            <p14:sldId id="270"/>
            <p14:sldId id="297"/>
            <p14:sldId id="271"/>
            <p14:sldId id="272"/>
            <p14:sldId id="273"/>
            <p14:sldId id="274"/>
            <p14:sldId id="275"/>
            <p14:sldId id="291"/>
            <p14:sldId id="299"/>
            <p14:sldId id="300"/>
            <p14:sldId id="302"/>
            <p14:sldId id="285"/>
            <p14:sldId id="321"/>
            <p14:sldId id="322"/>
          </p14:sldIdLst>
        </p14:section>
        <p14:section name="Discharge" id="{54B8E919-B6A0-4A24-ABB9-CC024AF2EBBC}">
          <p14:sldIdLst>
            <p14:sldId id="280"/>
            <p14:sldId id="283"/>
            <p14:sldId id="287"/>
            <p14:sldId id="306"/>
            <p14:sldId id="288"/>
            <p14:sldId id="289"/>
            <p14:sldId id="292"/>
            <p14:sldId id="286"/>
            <p14:sldId id="323"/>
            <p14:sldId id="324"/>
            <p14:sldId id="326"/>
          </p14:sldIdLst>
        </p14:section>
        <p14:section name="Toxicology" id="{2841F700-FCE6-4E5F-8756-003E4E6E7C58}">
          <p14:sldIdLst>
            <p14:sldId id="301"/>
            <p14:sldId id="303"/>
            <p14:sldId id="304"/>
            <p14:sldId id="307"/>
            <p14:sldId id="305"/>
            <p14:sldId id="320"/>
            <p14:sldId id="319"/>
            <p14:sldId id="325"/>
            <p14:sldId id="327"/>
          </p14:sldIdLst>
        </p14:section>
        <p14:section name="Resources" id="{D625C83A-F32B-4AE6-AF90-22029F4150AC}">
          <p14:sldIdLst>
            <p14:sldId id="315"/>
            <p14:sldId id="313"/>
            <p14:sldId id="314"/>
            <p14:sldId id="318"/>
            <p14:sldId id="3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83C706-2C55-9078-0434-DFB8189BAB8C}" name="Gary Tsai" initials="GT" userId="S::gtsai@ph.lacounty.gov::9c435f12-0cad-4bd7-a58b-a53fbadfac04" providerId="AD"/>
  <p188:author id="{CC05C834-BC29-AE13-697B-74E3B33EA2BA}" name="Brian Hurley" initials="BH" userId="S::bhurley@ph.lacounty.gov::9ba5ab9b-5386-49e0-8540-3c82e660c83d" providerId="AD"/>
  <p188:author id="{9263EF48-4736-8A2E-CD95-D1874DB60B22}" name="Isabella Weiss" initials="IW" userId="S::iweiss@ph.lacounty.gov::584eb9b8-b9e9-4d30-a63d-8de4818b253f" providerId="AD"/>
  <p188:author id="{5225D962-8714-AC09-0A6A-E47ABA0E2916}" name="Michelle Gibson" initials="MG" userId="S::migibson@ph.lacounty.gov::ac958ffc-6d96-4253-b62d-5e6426ee9e13" providerId="AD"/>
  <p188:author id="{8B73F0BA-A677-0949-5AC1-BF294B86B551}" name="Maria Elena Chavez" initials="MC" userId="S::mchavez@ph.lacounty.gov::e4d45b64-b671-4e3b-aeb7-baae74114204" providerId="AD"/>
  <p188:author id="{86118CDE-73CF-B9BD-194B-CD0280F00204}" name="David Hindman" initials="DH" userId="S::dhindman@ph.lacounty.gov::35b5f01d-950d-4b2b-9ba2-79ba475eaab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97AC"/>
    <a:srgbClr val="06587A"/>
    <a:srgbClr val="234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DDBFC-9CF2-4C6E-835C-0C637C8B09EC}" v="4" dt="2026-04-27T21:25:57.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87" d="100"/>
          <a:sy n="87" d="100"/>
        </p:scale>
        <p:origin x="108" y="1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Elena Chavez" userId="5495ff00-071b-4263-99a3-ba1f3f362be4" providerId="ADAL" clId="{A2C88C5B-BA1E-4CF9-A36A-FBEE2F7C15E2}"/>
    <pc:docChg chg="undo redo custSel modSld">
      <pc:chgData name="Maria Elena Chavez" userId="5495ff00-071b-4263-99a3-ba1f3f362be4" providerId="ADAL" clId="{A2C88C5B-BA1E-4CF9-A36A-FBEE2F7C15E2}" dt="2026-04-24T18:31:33.355" v="167" actId="20577"/>
      <pc:docMkLst>
        <pc:docMk/>
      </pc:docMkLst>
      <pc:sldChg chg="modSp mod">
        <pc:chgData name="Maria Elena Chavez" userId="5495ff00-071b-4263-99a3-ba1f3f362be4" providerId="ADAL" clId="{A2C88C5B-BA1E-4CF9-A36A-FBEE2F7C15E2}" dt="2026-04-24T18:31:33.355" v="167" actId="20577"/>
        <pc:sldMkLst>
          <pc:docMk/>
          <pc:sldMk cId="2998404979" sldId="311"/>
        </pc:sldMkLst>
        <pc:spChg chg="mod">
          <ac:chgData name="Maria Elena Chavez" userId="5495ff00-071b-4263-99a3-ba1f3f362be4" providerId="ADAL" clId="{A2C88C5B-BA1E-4CF9-A36A-FBEE2F7C15E2}" dt="2026-04-24T18:31:33.355" v="167" actId="20577"/>
          <ac:spMkLst>
            <pc:docMk/>
            <pc:sldMk cId="2998404979" sldId="311"/>
            <ac:spMk id="4" creationId="{A2AD2789-086E-3355-F716-A992DA66B26D}"/>
          </ac:spMkLst>
        </pc:spChg>
      </pc:sldChg>
      <pc:sldChg chg="modSp mod">
        <pc:chgData name="Maria Elena Chavez" userId="5495ff00-071b-4263-99a3-ba1f3f362be4" providerId="ADAL" clId="{A2C88C5B-BA1E-4CF9-A36A-FBEE2F7C15E2}" dt="2026-04-22T22:48:49.888" v="165" actId="3626"/>
        <pc:sldMkLst>
          <pc:docMk/>
          <pc:sldMk cId="1699941572" sldId="313"/>
        </pc:sldMkLst>
        <pc:spChg chg="mod">
          <ac:chgData name="Maria Elena Chavez" userId="5495ff00-071b-4263-99a3-ba1f3f362be4" providerId="ADAL" clId="{A2C88C5B-BA1E-4CF9-A36A-FBEE2F7C15E2}" dt="2026-04-22T22:48:49.888" v="165" actId="3626"/>
          <ac:spMkLst>
            <pc:docMk/>
            <pc:sldMk cId="1699941572" sldId="313"/>
            <ac:spMk id="4" creationId="{FE5BDDC0-0A56-03C9-0482-E958F63A8020}"/>
          </ac:spMkLst>
        </pc:spChg>
      </pc:sldChg>
      <pc:sldChg chg="modSp mod">
        <pc:chgData name="Maria Elena Chavez" userId="5495ff00-071b-4263-99a3-ba1f3f362be4" providerId="ADAL" clId="{A2C88C5B-BA1E-4CF9-A36A-FBEE2F7C15E2}" dt="2026-04-22T22:47:57.544" v="163" actId="20577"/>
        <pc:sldMkLst>
          <pc:docMk/>
          <pc:sldMk cId="229829512" sldId="314"/>
        </pc:sldMkLst>
        <pc:spChg chg="mod">
          <ac:chgData name="Maria Elena Chavez" userId="5495ff00-071b-4263-99a3-ba1f3f362be4" providerId="ADAL" clId="{A2C88C5B-BA1E-4CF9-A36A-FBEE2F7C15E2}" dt="2026-04-22T22:47:57.544" v="163" actId="20577"/>
          <ac:spMkLst>
            <pc:docMk/>
            <pc:sldMk cId="229829512" sldId="314"/>
            <ac:spMk id="4" creationId="{1AFEB8C0-8D04-B8C3-447D-7601EA2B360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7E785-B55F-4EFE-9F7C-EC65C0C91A94}" type="doc">
      <dgm:prSet loTypeId="urn:microsoft.com/office/officeart/2005/8/layout/cycle2" loCatId="cycle" qsTypeId="urn:microsoft.com/office/officeart/2005/8/quickstyle/simple2" qsCatId="simple" csTypeId="urn:microsoft.com/office/officeart/2005/8/colors/accent0_3" csCatId="mainScheme" phldr="1"/>
      <dgm:spPr/>
      <dgm:t>
        <a:bodyPr/>
        <a:lstStyle/>
        <a:p>
          <a:endParaRPr lang="en-US"/>
        </a:p>
      </dgm:t>
    </dgm:pt>
    <dgm:pt modelId="{019FED37-C8EB-461F-AA3A-5E7F7466DBA1}">
      <dgm:prSet phldrT="[Text]" custT="1"/>
      <dgm:spPr>
        <a:solidFill>
          <a:schemeClr val="tx1">
            <a:lumMod val="75000"/>
            <a:lumOff val="25000"/>
          </a:schemeClr>
        </a:solidFill>
      </dgm:spPr>
      <dgm:t>
        <a:bodyPr/>
        <a:lstStyle/>
        <a:p>
          <a:r>
            <a:rPr lang="en-US" sz="1400" b="1" u="sng" dirty="0"/>
            <a:t>Precontemplation</a:t>
          </a:r>
          <a:r>
            <a:rPr lang="en-US" sz="1200" dirty="0"/>
            <a:t> </a:t>
          </a:r>
        </a:p>
        <a:p>
          <a:r>
            <a:rPr lang="en-US" sz="1200" dirty="0"/>
            <a:t>No intention of reducing or stopping alcohol and/or drug use or starting services </a:t>
          </a:r>
        </a:p>
      </dgm:t>
    </dgm:pt>
    <dgm:pt modelId="{8284A5C8-1993-47C8-AA8D-B56BED4C0942}" type="parTrans" cxnId="{6B568D57-E0DC-4523-847A-8963C50AA450}">
      <dgm:prSet/>
      <dgm:spPr/>
      <dgm:t>
        <a:bodyPr/>
        <a:lstStyle/>
        <a:p>
          <a:endParaRPr lang="en-US"/>
        </a:p>
      </dgm:t>
    </dgm:pt>
    <dgm:pt modelId="{7C22DFD6-1F91-49EF-B4E3-83092EC706DB}" type="sibTrans" cxnId="{6B568D57-E0DC-4523-847A-8963C50AA450}">
      <dgm:prSet/>
      <dgm:spPr/>
      <dgm:t>
        <a:bodyPr/>
        <a:lstStyle/>
        <a:p>
          <a:endParaRPr lang="en-US"/>
        </a:p>
      </dgm:t>
    </dgm:pt>
    <dgm:pt modelId="{24E2C912-BA93-4C1B-9661-4086BA50C893}">
      <dgm:prSet phldrT="[Text]" custT="1"/>
      <dgm:spPr>
        <a:solidFill>
          <a:schemeClr val="tx1">
            <a:lumMod val="75000"/>
            <a:lumOff val="25000"/>
          </a:schemeClr>
        </a:solidFill>
      </dgm:spPr>
      <dgm:t>
        <a:bodyPr/>
        <a:lstStyle/>
        <a:p>
          <a:r>
            <a:rPr lang="en-US" sz="1400" b="1" u="sng"/>
            <a:t>Contemplation</a:t>
          </a:r>
        </a:p>
        <a:p>
          <a:r>
            <a:rPr lang="en-US" sz="1200"/>
            <a:t>Aware that their level of substance use is a concern but no commitment to reduce or stop use, or start services</a:t>
          </a:r>
        </a:p>
      </dgm:t>
    </dgm:pt>
    <dgm:pt modelId="{F0CDFA14-F649-4B72-9700-F87D7AEBC91A}" type="parTrans" cxnId="{573E06DD-CB74-4B5C-8ABE-E29778120150}">
      <dgm:prSet/>
      <dgm:spPr/>
      <dgm:t>
        <a:bodyPr/>
        <a:lstStyle/>
        <a:p>
          <a:endParaRPr lang="en-US"/>
        </a:p>
      </dgm:t>
    </dgm:pt>
    <dgm:pt modelId="{3ACB1B72-EF8E-4962-BF23-ADFD01B3A304}" type="sibTrans" cxnId="{573E06DD-CB74-4B5C-8ABE-E29778120150}">
      <dgm:prSet/>
      <dgm:spPr/>
      <dgm:t>
        <a:bodyPr/>
        <a:lstStyle/>
        <a:p>
          <a:endParaRPr lang="en-US"/>
        </a:p>
      </dgm:t>
    </dgm:pt>
    <dgm:pt modelId="{01C2851C-E0F9-4988-AA25-C7534CBA19FF}">
      <dgm:prSet phldrT="[Text]" custT="1"/>
      <dgm:spPr>
        <a:solidFill>
          <a:schemeClr val="tx1">
            <a:lumMod val="75000"/>
            <a:lumOff val="25000"/>
          </a:schemeClr>
        </a:solidFill>
      </dgm:spPr>
      <dgm:t>
        <a:bodyPr/>
        <a:lstStyle/>
        <a:p>
          <a:r>
            <a:rPr lang="en-US" sz="1600" b="1" u="sng"/>
            <a:t>Preparation</a:t>
          </a:r>
        </a:p>
        <a:p>
          <a:r>
            <a:rPr lang="en-US" sz="1200"/>
            <a:t>Intend to reduce or stop use, and/or start services</a:t>
          </a:r>
        </a:p>
      </dgm:t>
    </dgm:pt>
    <dgm:pt modelId="{20A949E3-EE53-4B54-A29F-41EE9054C4F6}" type="parTrans" cxnId="{9241D74F-0C83-4D58-BEDF-8E080D41321D}">
      <dgm:prSet/>
      <dgm:spPr/>
      <dgm:t>
        <a:bodyPr/>
        <a:lstStyle/>
        <a:p>
          <a:endParaRPr lang="en-US"/>
        </a:p>
      </dgm:t>
    </dgm:pt>
    <dgm:pt modelId="{1014364E-28C3-4B38-9C6A-CE3FE098B7E8}" type="sibTrans" cxnId="{9241D74F-0C83-4D58-BEDF-8E080D41321D}">
      <dgm:prSet/>
      <dgm:spPr/>
      <dgm:t>
        <a:bodyPr/>
        <a:lstStyle/>
        <a:p>
          <a:endParaRPr lang="en-US"/>
        </a:p>
      </dgm:t>
    </dgm:pt>
    <dgm:pt modelId="{7896D438-C480-47BD-8A49-C26B044C33E8}">
      <dgm:prSet phldrT="[Text]" custT="1"/>
      <dgm:spPr>
        <a:solidFill>
          <a:schemeClr val="tx1">
            <a:lumMod val="75000"/>
            <a:lumOff val="25000"/>
          </a:schemeClr>
        </a:solidFill>
      </dgm:spPr>
      <dgm:t>
        <a:bodyPr/>
        <a:lstStyle/>
        <a:p>
          <a:r>
            <a:rPr lang="en-US" sz="1600" b="1" u="sng"/>
            <a:t>Action</a:t>
          </a:r>
        </a:p>
        <a:p>
          <a:r>
            <a:rPr lang="en-US" sz="1200"/>
            <a:t>Enrolled in SUD services and/or reduced or stopped substance use according to personal goals</a:t>
          </a:r>
        </a:p>
      </dgm:t>
    </dgm:pt>
    <dgm:pt modelId="{B2029543-7EAB-4DF0-BB04-C5B443D8A3CF}" type="parTrans" cxnId="{AEEACB9C-21FA-44C2-8719-9C4F2B4BE2F5}">
      <dgm:prSet/>
      <dgm:spPr/>
      <dgm:t>
        <a:bodyPr/>
        <a:lstStyle/>
        <a:p>
          <a:endParaRPr lang="en-US"/>
        </a:p>
      </dgm:t>
    </dgm:pt>
    <dgm:pt modelId="{3650A3A5-7311-4302-967C-A28FD19B92EA}" type="sibTrans" cxnId="{AEEACB9C-21FA-44C2-8719-9C4F2B4BE2F5}">
      <dgm:prSet/>
      <dgm:spPr/>
      <dgm:t>
        <a:bodyPr/>
        <a:lstStyle/>
        <a:p>
          <a:endParaRPr lang="en-US"/>
        </a:p>
      </dgm:t>
    </dgm:pt>
    <dgm:pt modelId="{83E3DBD6-070E-480E-B3C9-A97BC320548D}">
      <dgm:prSet phldrT="[Text]" custT="1"/>
      <dgm:spPr>
        <a:solidFill>
          <a:schemeClr val="tx1">
            <a:lumMod val="75000"/>
            <a:lumOff val="25000"/>
          </a:schemeClr>
        </a:solidFill>
      </dgm:spPr>
      <dgm:t>
        <a:bodyPr/>
        <a:lstStyle/>
        <a:p>
          <a:r>
            <a:rPr lang="en-US" sz="1400" b="1" u="sng"/>
            <a:t>Maintenance</a:t>
          </a:r>
        </a:p>
        <a:p>
          <a:r>
            <a:rPr lang="en-US" sz="1200"/>
            <a:t>Sustained commitment to their personal recovery goals, which may or may not include abstinence</a:t>
          </a:r>
        </a:p>
      </dgm:t>
    </dgm:pt>
    <dgm:pt modelId="{83620526-2500-4CA4-98AB-D9981A9AF6A1}" type="parTrans" cxnId="{D3EAB8BB-9987-40C9-BEAC-884316BDD1F1}">
      <dgm:prSet/>
      <dgm:spPr/>
      <dgm:t>
        <a:bodyPr/>
        <a:lstStyle/>
        <a:p>
          <a:endParaRPr lang="en-US"/>
        </a:p>
      </dgm:t>
    </dgm:pt>
    <dgm:pt modelId="{346064DF-1B20-40AC-B34E-B18572BEBA5C}" type="sibTrans" cxnId="{D3EAB8BB-9987-40C9-BEAC-884316BDD1F1}">
      <dgm:prSet/>
      <dgm:spPr/>
      <dgm:t>
        <a:bodyPr/>
        <a:lstStyle/>
        <a:p>
          <a:endParaRPr lang="en-US"/>
        </a:p>
      </dgm:t>
    </dgm:pt>
    <dgm:pt modelId="{30D72E43-22BE-4FC5-87A6-151A0289143D}" type="pres">
      <dgm:prSet presAssocID="{58C7E785-B55F-4EFE-9F7C-EC65C0C91A94}" presName="cycle" presStyleCnt="0">
        <dgm:presLayoutVars>
          <dgm:dir/>
          <dgm:resizeHandles val="exact"/>
        </dgm:presLayoutVars>
      </dgm:prSet>
      <dgm:spPr/>
    </dgm:pt>
    <dgm:pt modelId="{B310D287-3D59-4A84-8F3D-312EA3A39014}" type="pres">
      <dgm:prSet presAssocID="{019FED37-C8EB-461F-AA3A-5E7F7466DBA1}" presName="node" presStyleLbl="node1" presStyleIdx="0" presStyleCnt="5" custScaleX="132080" custRadScaleRad="100551" custRadScaleInc="5967">
        <dgm:presLayoutVars>
          <dgm:bulletEnabled val="1"/>
        </dgm:presLayoutVars>
      </dgm:prSet>
      <dgm:spPr/>
    </dgm:pt>
    <dgm:pt modelId="{DDF96D9E-A598-4026-9B66-6DD9EDFAA906}" type="pres">
      <dgm:prSet presAssocID="{7C22DFD6-1F91-49EF-B4E3-83092EC706DB}" presName="sibTrans" presStyleLbl="sibTrans2D1" presStyleIdx="0" presStyleCnt="5"/>
      <dgm:spPr/>
    </dgm:pt>
    <dgm:pt modelId="{078EA4CE-C801-4B6D-A905-BDA1C3F56384}" type="pres">
      <dgm:prSet presAssocID="{7C22DFD6-1F91-49EF-B4E3-83092EC706DB}" presName="connectorText" presStyleLbl="sibTrans2D1" presStyleIdx="0" presStyleCnt="5"/>
      <dgm:spPr/>
    </dgm:pt>
    <dgm:pt modelId="{F18C0A43-C3CF-4E79-B42D-933A278708FA}" type="pres">
      <dgm:prSet presAssocID="{24E2C912-BA93-4C1B-9661-4086BA50C893}" presName="node" presStyleLbl="node1" presStyleIdx="1" presStyleCnt="5" custScaleX="147123" custRadScaleRad="108471" custRadScaleInc="4647">
        <dgm:presLayoutVars>
          <dgm:bulletEnabled val="1"/>
        </dgm:presLayoutVars>
      </dgm:prSet>
      <dgm:spPr/>
    </dgm:pt>
    <dgm:pt modelId="{68B6E199-C9DA-4C23-9F25-D6BA20E4392E}" type="pres">
      <dgm:prSet presAssocID="{3ACB1B72-EF8E-4962-BF23-ADFD01B3A304}" presName="sibTrans" presStyleLbl="sibTrans2D1" presStyleIdx="1" presStyleCnt="5"/>
      <dgm:spPr/>
    </dgm:pt>
    <dgm:pt modelId="{F3493F31-3164-4110-8B30-600B2549C147}" type="pres">
      <dgm:prSet presAssocID="{3ACB1B72-EF8E-4962-BF23-ADFD01B3A304}" presName="connectorText" presStyleLbl="sibTrans2D1" presStyleIdx="1" presStyleCnt="5"/>
      <dgm:spPr/>
    </dgm:pt>
    <dgm:pt modelId="{52355112-A890-45E2-A5C5-85D4A9D6AC6A}" type="pres">
      <dgm:prSet presAssocID="{01C2851C-E0F9-4988-AA25-C7534CBA19FF}" presName="node" presStyleLbl="node1" presStyleIdx="2" presStyleCnt="5" custScaleX="141869" custRadScaleRad="117492" custRadScaleInc="-31521">
        <dgm:presLayoutVars>
          <dgm:bulletEnabled val="1"/>
        </dgm:presLayoutVars>
      </dgm:prSet>
      <dgm:spPr/>
    </dgm:pt>
    <dgm:pt modelId="{660645D9-E280-4B8D-84B0-E0D325C8B78C}" type="pres">
      <dgm:prSet presAssocID="{1014364E-28C3-4B38-9C6A-CE3FE098B7E8}" presName="sibTrans" presStyleLbl="sibTrans2D1" presStyleIdx="2" presStyleCnt="5"/>
      <dgm:spPr/>
    </dgm:pt>
    <dgm:pt modelId="{5E4C9BE4-1217-4F07-A266-43524696E61D}" type="pres">
      <dgm:prSet presAssocID="{1014364E-28C3-4B38-9C6A-CE3FE098B7E8}" presName="connectorText" presStyleLbl="sibTrans2D1" presStyleIdx="2" presStyleCnt="5"/>
      <dgm:spPr/>
    </dgm:pt>
    <dgm:pt modelId="{8D82B55D-1BAA-4381-ACB1-79D95731282E}" type="pres">
      <dgm:prSet presAssocID="{7896D438-C480-47BD-8A49-C26B044C33E8}" presName="node" presStyleLbl="node1" presStyleIdx="3" presStyleCnt="5" custScaleX="154401" custRadScaleRad="101461" custRadScaleInc="848">
        <dgm:presLayoutVars>
          <dgm:bulletEnabled val="1"/>
        </dgm:presLayoutVars>
      </dgm:prSet>
      <dgm:spPr/>
    </dgm:pt>
    <dgm:pt modelId="{BA10A6AD-8B7A-4275-9F0A-6BA1971F4532}" type="pres">
      <dgm:prSet presAssocID="{3650A3A5-7311-4302-967C-A28FD19B92EA}" presName="sibTrans" presStyleLbl="sibTrans2D1" presStyleIdx="3" presStyleCnt="5"/>
      <dgm:spPr/>
    </dgm:pt>
    <dgm:pt modelId="{241CD3E4-6E72-4A0F-A813-6683EA62201A}" type="pres">
      <dgm:prSet presAssocID="{3650A3A5-7311-4302-967C-A28FD19B92EA}" presName="connectorText" presStyleLbl="sibTrans2D1" presStyleIdx="3" presStyleCnt="5"/>
      <dgm:spPr/>
    </dgm:pt>
    <dgm:pt modelId="{345FBFDF-1291-4324-A64F-C5EF4885201A}" type="pres">
      <dgm:prSet presAssocID="{83E3DBD6-070E-480E-B3C9-A97BC320548D}" presName="node" presStyleLbl="node1" presStyleIdx="4" presStyleCnt="5" custScaleX="139359" custRadScaleRad="98642" custRadScaleInc="-3436">
        <dgm:presLayoutVars>
          <dgm:bulletEnabled val="1"/>
        </dgm:presLayoutVars>
      </dgm:prSet>
      <dgm:spPr/>
    </dgm:pt>
    <dgm:pt modelId="{1A86AF06-D14D-46DC-A5A7-22B6899B64FD}" type="pres">
      <dgm:prSet presAssocID="{346064DF-1B20-40AC-B34E-B18572BEBA5C}" presName="sibTrans" presStyleLbl="sibTrans2D1" presStyleIdx="4" presStyleCnt="5"/>
      <dgm:spPr/>
    </dgm:pt>
    <dgm:pt modelId="{47563C54-692B-48BC-89D5-6A7101D7F4A8}" type="pres">
      <dgm:prSet presAssocID="{346064DF-1B20-40AC-B34E-B18572BEBA5C}" presName="connectorText" presStyleLbl="sibTrans2D1" presStyleIdx="4" presStyleCnt="5"/>
      <dgm:spPr/>
    </dgm:pt>
  </dgm:ptLst>
  <dgm:cxnLst>
    <dgm:cxn modelId="{1805BD29-EE27-40D1-B5E1-F400F1AE2AA7}" type="presOf" srcId="{01C2851C-E0F9-4988-AA25-C7534CBA19FF}" destId="{52355112-A890-45E2-A5C5-85D4A9D6AC6A}" srcOrd="0" destOrd="0" presId="urn:microsoft.com/office/officeart/2005/8/layout/cycle2"/>
    <dgm:cxn modelId="{E5F6A835-1C86-412B-86BC-C69EF6280780}" type="presOf" srcId="{3ACB1B72-EF8E-4962-BF23-ADFD01B3A304}" destId="{F3493F31-3164-4110-8B30-600B2549C147}" srcOrd="1" destOrd="0" presId="urn:microsoft.com/office/officeart/2005/8/layout/cycle2"/>
    <dgm:cxn modelId="{DEBEE835-55AC-4CBB-821A-A458BF613181}" type="presOf" srcId="{1014364E-28C3-4B38-9C6A-CE3FE098B7E8}" destId="{5E4C9BE4-1217-4F07-A266-43524696E61D}" srcOrd="1" destOrd="0" presId="urn:microsoft.com/office/officeart/2005/8/layout/cycle2"/>
    <dgm:cxn modelId="{1704373F-A962-4BA1-A6D8-2542A9E0306B}" type="presOf" srcId="{346064DF-1B20-40AC-B34E-B18572BEBA5C}" destId="{1A86AF06-D14D-46DC-A5A7-22B6899B64FD}" srcOrd="0" destOrd="0" presId="urn:microsoft.com/office/officeart/2005/8/layout/cycle2"/>
    <dgm:cxn modelId="{DDF6B13F-47AD-4970-850E-418C4E6B9355}" type="presOf" srcId="{24E2C912-BA93-4C1B-9661-4086BA50C893}" destId="{F18C0A43-C3CF-4E79-B42D-933A278708FA}" srcOrd="0" destOrd="0" presId="urn:microsoft.com/office/officeart/2005/8/layout/cycle2"/>
    <dgm:cxn modelId="{C08FE73F-AA9E-4F6F-8282-CC28396C4BBC}" type="presOf" srcId="{3ACB1B72-EF8E-4962-BF23-ADFD01B3A304}" destId="{68B6E199-C9DA-4C23-9F25-D6BA20E4392E}" srcOrd="0" destOrd="0" presId="urn:microsoft.com/office/officeart/2005/8/layout/cycle2"/>
    <dgm:cxn modelId="{EA30EC43-1EE1-4575-8730-B3D9442C40D0}" type="presOf" srcId="{019FED37-C8EB-461F-AA3A-5E7F7466DBA1}" destId="{B310D287-3D59-4A84-8F3D-312EA3A39014}" srcOrd="0" destOrd="0" presId="urn:microsoft.com/office/officeart/2005/8/layout/cycle2"/>
    <dgm:cxn modelId="{D6070C69-2921-4B44-A8C3-B4A481EA0E2C}" type="presOf" srcId="{3650A3A5-7311-4302-967C-A28FD19B92EA}" destId="{BA10A6AD-8B7A-4275-9F0A-6BA1971F4532}" srcOrd="0" destOrd="0" presId="urn:microsoft.com/office/officeart/2005/8/layout/cycle2"/>
    <dgm:cxn modelId="{6AA8336A-460B-4ADF-898E-1F3DA8ADB98F}" type="presOf" srcId="{7C22DFD6-1F91-49EF-B4E3-83092EC706DB}" destId="{078EA4CE-C801-4B6D-A905-BDA1C3F56384}" srcOrd="1" destOrd="0" presId="urn:microsoft.com/office/officeart/2005/8/layout/cycle2"/>
    <dgm:cxn modelId="{9241D74F-0C83-4D58-BEDF-8E080D41321D}" srcId="{58C7E785-B55F-4EFE-9F7C-EC65C0C91A94}" destId="{01C2851C-E0F9-4988-AA25-C7534CBA19FF}" srcOrd="2" destOrd="0" parTransId="{20A949E3-EE53-4B54-A29F-41EE9054C4F6}" sibTransId="{1014364E-28C3-4B38-9C6A-CE3FE098B7E8}"/>
    <dgm:cxn modelId="{11C49E53-8FB5-43C9-AAC4-B5D21B1ECE58}" type="presOf" srcId="{3650A3A5-7311-4302-967C-A28FD19B92EA}" destId="{241CD3E4-6E72-4A0F-A813-6683EA62201A}" srcOrd="1" destOrd="0" presId="urn:microsoft.com/office/officeart/2005/8/layout/cycle2"/>
    <dgm:cxn modelId="{6B568D57-E0DC-4523-847A-8963C50AA450}" srcId="{58C7E785-B55F-4EFE-9F7C-EC65C0C91A94}" destId="{019FED37-C8EB-461F-AA3A-5E7F7466DBA1}" srcOrd="0" destOrd="0" parTransId="{8284A5C8-1993-47C8-AA8D-B56BED4C0942}" sibTransId="{7C22DFD6-1F91-49EF-B4E3-83092EC706DB}"/>
    <dgm:cxn modelId="{E3225E95-9418-42BC-9353-0246D7EDC750}" type="presOf" srcId="{83E3DBD6-070E-480E-B3C9-A97BC320548D}" destId="{345FBFDF-1291-4324-A64F-C5EF4885201A}" srcOrd="0" destOrd="0" presId="urn:microsoft.com/office/officeart/2005/8/layout/cycle2"/>
    <dgm:cxn modelId="{EF23729B-30F7-4A5D-8B3C-F661392DB185}" type="presOf" srcId="{346064DF-1B20-40AC-B34E-B18572BEBA5C}" destId="{47563C54-692B-48BC-89D5-6A7101D7F4A8}" srcOrd="1" destOrd="0" presId="urn:microsoft.com/office/officeart/2005/8/layout/cycle2"/>
    <dgm:cxn modelId="{AEEACB9C-21FA-44C2-8719-9C4F2B4BE2F5}" srcId="{58C7E785-B55F-4EFE-9F7C-EC65C0C91A94}" destId="{7896D438-C480-47BD-8A49-C26B044C33E8}" srcOrd="3" destOrd="0" parTransId="{B2029543-7EAB-4DF0-BB04-C5B443D8A3CF}" sibTransId="{3650A3A5-7311-4302-967C-A28FD19B92EA}"/>
    <dgm:cxn modelId="{2937FFB8-B434-42A9-8468-E375801A9032}" type="presOf" srcId="{58C7E785-B55F-4EFE-9F7C-EC65C0C91A94}" destId="{30D72E43-22BE-4FC5-87A6-151A0289143D}" srcOrd="0" destOrd="0" presId="urn:microsoft.com/office/officeart/2005/8/layout/cycle2"/>
    <dgm:cxn modelId="{D3EAB8BB-9987-40C9-BEAC-884316BDD1F1}" srcId="{58C7E785-B55F-4EFE-9F7C-EC65C0C91A94}" destId="{83E3DBD6-070E-480E-B3C9-A97BC320548D}" srcOrd="4" destOrd="0" parTransId="{83620526-2500-4CA4-98AB-D9981A9AF6A1}" sibTransId="{346064DF-1B20-40AC-B34E-B18572BEBA5C}"/>
    <dgm:cxn modelId="{DD281DD0-B976-444F-AD17-626B6FB10B21}" type="presOf" srcId="{1014364E-28C3-4B38-9C6A-CE3FE098B7E8}" destId="{660645D9-E280-4B8D-84B0-E0D325C8B78C}" srcOrd="0" destOrd="0" presId="urn:microsoft.com/office/officeart/2005/8/layout/cycle2"/>
    <dgm:cxn modelId="{080CC8DC-AE7A-4463-9D57-B58486F557CF}" type="presOf" srcId="{7C22DFD6-1F91-49EF-B4E3-83092EC706DB}" destId="{DDF96D9E-A598-4026-9B66-6DD9EDFAA906}" srcOrd="0" destOrd="0" presId="urn:microsoft.com/office/officeart/2005/8/layout/cycle2"/>
    <dgm:cxn modelId="{573E06DD-CB74-4B5C-8ABE-E29778120150}" srcId="{58C7E785-B55F-4EFE-9F7C-EC65C0C91A94}" destId="{24E2C912-BA93-4C1B-9661-4086BA50C893}" srcOrd="1" destOrd="0" parTransId="{F0CDFA14-F649-4B72-9700-F87D7AEBC91A}" sibTransId="{3ACB1B72-EF8E-4962-BF23-ADFD01B3A304}"/>
    <dgm:cxn modelId="{AD3DA5E6-D0C6-42D4-8300-1B7CAA5E2D10}" type="presOf" srcId="{7896D438-C480-47BD-8A49-C26B044C33E8}" destId="{8D82B55D-1BAA-4381-ACB1-79D95731282E}" srcOrd="0" destOrd="0" presId="urn:microsoft.com/office/officeart/2005/8/layout/cycle2"/>
    <dgm:cxn modelId="{0BD58523-7758-4C48-9814-47084142F8AE}" type="presParOf" srcId="{30D72E43-22BE-4FC5-87A6-151A0289143D}" destId="{B310D287-3D59-4A84-8F3D-312EA3A39014}" srcOrd="0" destOrd="0" presId="urn:microsoft.com/office/officeart/2005/8/layout/cycle2"/>
    <dgm:cxn modelId="{947D6DC7-768B-46E9-9E8F-2889FFCF360C}" type="presParOf" srcId="{30D72E43-22BE-4FC5-87A6-151A0289143D}" destId="{DDF96D9E-A598-4026-9B66-6DD9EDFAA906}" srcOrd="1" destOrd="0" presId="urn:microsoft.com/office/officeart/2005/8/layout/cycle2"/>
    <dgm:cxn modelId="{836B2F3A-61EB-4DD3-A9C1-085A94703DCA}" type="presParOf" srcId="{DDF96D9E-A598-4026-9B66-6DD9EDFAA906}" destId="{078EA4CE-C801-4B6D-A905-BDA1C3F56384}" srcOrd="0" destOrd="0" presId="urn:microsoft.com/office/officeart/2005/8/layout/cycle2"/>
    <dgm:cxn modelId="{7ACC8529-DD85-4705-9984-552475BDE5C7}" type="presParOf" srcId="{30D72E43-22BE-4FC5-87A6-151A0289143D}" destId="{F18C0A43-C3CF-4E79-B42D-933A278708FA}" srcOrd="2" destOrd="0" presId="urn:microsoft.com/office/officeart/2005/8/layout/cycle2"/>
    <dgm:cxn modelId="{37EC8718-24D5-446D-A6F6-FC4F12139F9A}" type="presParOf" srcId="{30D72E43-22BE-4FC5-87A6-151A0289143D}" destId="{68B6E199-C9DA-4C23-9F25-D6BA20E4392E}" srcOrd="3" destOrd="0" presId="urn:microsoft.com/office/officeart/2005/8/layout/cycle2"/>
    <dgm:cxn modelId="{D591E48C-395D-485A-A375-6871347D8912}" type="presParOf" srcId="{68B6E199-C9DA-4C23-9F25-D6BA20E4392E}" destId="{F3493F31-3164-4110-8B30-600B2549C147}" srcOrd="0" destOrd="0" presId="urn:microsoft.com/office/officeart/2005/8/layout/cycle2"/>
    <dgm:cxn modelId="{2E330C95-D001-416F-8259-0C6DDA2A7425}" type="presParOf" srcId="{30D72E43-22BE-4FC5-87A6-151A0289143D}" destId="{52355112-A890-45E2-A5C5-85D4A9D6AC6A}" srcOrd="4" destOrd="0" presId="urn:microsoft.com/office/officeart/2005/8/layout/cycle2"/>
    <dgm:cxn modelId="{A37E15EF-F6B9-4D93-8EB2-0C6B5632D87D}" type="presParOf" srcId="{30D72E43-22BE-4FC5-87A6-151A0289143D}" destId="{660645D9-E280-4B8D-84B0-E0D325C8B78C}" srcOrd="5" destOrd="0" presId="urn:microsoft.com/office/officeart/2005/8/layout/cycle2"/>
    <dgm:cxn modelId="{E6D2DA70-9FBD-47CD-B91E-442C070E418B}" type="presParOf" srcId="{660645D9-E280-4B8D-84B0-E0D325C8B78C}" destId="{5E4C9BE4-1217-4F07-A266-43524696E61D}" srcOrd="0" destOrd="0" presId="urn:microsoft.com/office/officeart/2005/8/layout/cycle2"/>
    <dgm:cxn modelId="{51AFE2CC-C70F-4732-9008-94803867BEE2}" type="presParOf" srcId="{30D72E43-22BE-4FC5-87A6-151A0289143D}" destId="{8D82B55D-1BAA-4381-ACB1-79D95731282E}" srcOrd="6" destOrd="0" presId="urn:microsoft.com/office/officeart/2005/8/layout/cycle2"/>
    <dgm:cxn modelId="{614C8F35-25C5-4FFC-B65C-8E189A57A95F}" type="presParOf" srcId="{30D72E43-22BE-4FC5-87A6-151A0289143D}" destId="{BA10A6AD-8B7A-4275-9F0A-6BA1971F4532}" srcOrd="7" destOrd="0" presId="urn:microsoft.com/office/officeart/2005/8/layout/cycle2"/>
    <dgm:cxn modelId="{9627CD75-FA35-415D-9203-FD124EE86EBF}" type="presParOf" srcId="{BA10A6AD-8B7A-4275-9F0A-6BA1971F4532}" destId="{241CD3E4-6E72-4A0F-A813-6683EA62201A}" srcOrd="0" destOrd="0" presId="urn:microsoft.com/office/officeart/2005/8/layout/cycle2"/>
    <dgm:cxn modelId="{5215390E-4284-4A21-B4CB-B0728D36F2F5}" type="presParOf" srcId="{30D72E43-22BE-4FC5-87A6-151A0289143D}" destId="{345FBFDF-1291-4324-A64F-C5EF4885201A}" srcOrd="8" destOrd="0" presId="urn:microsoft.com/office/officeart/2005/8/layout/cycle2"/>
    <dgm:cxn modelId="{B81088DC-51D7-415D-829A-83FA00D4341F}" type="presParOf" srcId="{30D72E43-22BE-4FC5-87A6-151A0289143D}" destId="{1A86AF06-D14D-46DC-A5A7-22B6899B64FD}" srcOrd="9" destOrd="0" presId="urn:microsoft.com/office/officeart/2005/8/layout/cycle2"/>
    <dgm:cxn modelId="{FC0B9090-9ED2-4826-BA7B-442CD84152F0}" type="presParOf" srcId="{1A86AF06-D14D-46DC-A5A7-22B6899B64FD}" destId="{47563C54-692B-48BC-89D5-6A7101D7F4A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0D287-3D59-4A84-8F3D-312EA3A39014}">
      <dsp:nvSpPr>
        <dsp:cNvPr id="0" name=""/>
        <dsp:cNvSpPr/>
      </dsp:nvSpPr>
      <dsp:spPr>
        <a:xfrm>
          <a:off x="2641038" y="0"/>
          <a:ext cx="2083033" cy="1577099"/>
        </a:xfrm>
        <a:prstGeom prst="ellipse">
          <a:avLst/>
        </a:prstGeom>
        <a:solidFill>
          <a:schemeClr val="tx1">
            <a:lumMod val="75000"/>
            <a:lumOff val="2500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dirty="0"/>
            <a:t>Precontemplation</a:t>
          </a:r>
          <a:r>
            <a:rPr lang="en-US" sz="1200" kern="1200" dirty="0"/>
            <a:t> </a:t>
          </a:r>
        </a:p>
        <a:p>
          <a:pPr marL="0" lvl="0" indent="0" algn="ctr" defTabSz="622300">
            <a:lnSpc>
              <a:spcPct val="90000"/>
            </a:lnSpc>
            <a:spcBef>
              <a:spcPct val="0"/>
            </a:spcBef>
            <a:spcAft>
              <a:spcPct val="35000"/>
            </a:spcAft>
            <a:buNone/>
          </a:pPr>
          <a:r>
            <a:rPr lang="en-US" sz="1200" kern="1200" dirty="0"/>
            <a:t>No intention of reducing or stopping alcohol and/or drug use or starting services </a:t>
          </a:r>
        </a:p>
      </dsp:txBody>
      <dsp:txXfrm>
        <a:off x="2946091" y="230961"/>
        <a:ext cx="1472927" cy="1115177"/>
      </dsp:txXfrm>
    </dsp:sp>
    <dsp:sp modelId="{DDF96D9E-A598-4026-9B66-6DD9EDFAA906}">
      <dsp:nvSpPr>
        <dsp:cNvPr id="0" name=""/>
        <dsp:cNvSpPr/>
      </dsp:nvSpPr>
      <dsp:spPr>
        <a:xfrm rot="2083808">
          <a:off x="4522212" y="1202776"/>
          <a:ext cx="283612" cy="5322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529791" y="1284993"/>
        <a:ext cx="198528" cy="319363"/>
      </dsp:txXfrm>
    </dsp:sp>
    <dsp:sp modelId="{F18C0A43-C3CF-4E79-B42D-933A278708FA}">
      <dsp:nvSpPr>
        <dsp:cNvPr id="0" name=""/>
        <dsp:cNvSpPr/>
      </dsp:nvSpPr>
      <dsp:spPr>
        <a:xfrm>
          <a:off x="4542600" y="1400414"/>
          <a:ext cx="2320276" cy="1577099"/>
        </a:xfrm>
        <a:prstGeom prst="ellipse">
          <a:avLst/>
        </a:prstGeom>
        <a:solidFill>
          <a:schemeClr val="tx1">
            <a:lumMod val="75000"/>
            <a:lumOff val="2500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a:t>Contemplation</a:t>
          </a:r>
        </a:p>
        <a:p>
          <a:pPr marL="0" lvl="0" indent="0" algn="ctr" defTabSz="622300">
            <a:lnSpc>
              <a:spcPct val="90000"/>
            </a:lnSpc>
            <a:spcBef>
              <a:spcPct val="0"/>
            </a:spcBef>
            <a:spcAft>
              <a:spcPct val="35000"/>
            </a:spcAft>
            <a:buNone/>
          </a:pPr>
          <a:r>
            <a:rPr lang="en-US" sz="1200" kern="1200"/>
            <a:t>Aware that their level of substance use is a concern but no commitment to reduce or stop use, or start services</a:t>
          </a:r>
        </a:p>
      </dsp:txBody>
      <dsp:txXfrm>
        <a:off x="4882397" y="1631375"/>
        <a:ext cx="1640682" cy="1115177"/>
      </dsp:txXfrm>
    </dsp:sp>
    <dsp:sp modelId="{68B6E199-C9DA-4C23-9F25-D6BA20E4392E}">
      <dsp:nvSpPr>
        <dsp:cNvPr id="0" name=""/>
        <dsp:cNvSpPr/>
      </dsp:nvSpPr>
      <dsp:spPr>
        <a:xfrm rot="5947485">
          <a:off x="5351906" y="3021739"/>
          <a:ext cx="348658" cy="5322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412498" y="3076556"/>
        <a:ext cx="244061" cy="319363"/>
      </dsp:txXfrm>
    </dsp:sp>
    <dsp:sp modelId="{52355112-A890-45E2-A5C5-85D4A9D6AC6A}">
      <dsp:nvSpPr>
        <dsp:cNvPr id="0" name=""/>
        <dsp:cNvSpPr/>
      </dsp:nvSpPr>
      <dsp:spPr>
        <a:xfrm>
          <a:off x="4227949" y="3617373"/>
          <a:ext cx="2237415" cy="1577099"/>
        </a:xfrm>
        <a:prstGeom prst="ellipse">
          <a:avLst/>
        </a:prstGeom>
        <a:solidFill>
          <a:schemeClr val="tx1">
            <a:lumMod val="75000"/>
            <a:lumOff val="2500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a:t>Preparation</a:t>
          </a:r>
        </a:p>
        <a:p>
          <a:pPr marL="0" lvl="0" indent="0" algn="ctr" defTabSz="711200">
            <a:lnSpc>
              <a:spcPct val="90000"/>
            </a:lnSpc>
            <a:spcBef>
              <a:spcPct val="0"/>
            </a:spcBef>
            <a:spcAft>
              <a:spcPct val="35000"/>
            </a:spcAft>
            <a:buNone/>
          </a:pPr>
          <a:r>
            <a:rPr lang="en-US" sz="1200" kern="1200"/>
            <a:t>Intend to reduce or stop use, and/or start services</a:t>
          </a:r>
        </a:p>
      </dsp:txBody>
      <dsp:txXfrm>
        <a:off x="4555611" y="3848334"/>
        <a:ext cx="1582091" cy="1115177"/>
      </dsp:txXfrm>
    </dsp:sp>
    <dsp:sp modelId="{660645D9-E280-4B8D-84B0-E0D325C8B78C}">
      <dsp:nvSpPr>
        <dsp:cNvPr id="0" name=""/>
        <dsp:cNvSpPr/>
      </dsp:nvSpPr>
      <dsp:spPr>
        <a:xfrm rot="10768630">
          <a:off x="3767830" y="4152711"/>
          <a:ext cx="325226" cy="5322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3865396" y="4258720"/>
        <a:ext cx="227658" cy="319363"/>
      </dsp:txXfrm>
    </dsp:sp>
    <dsp:sp modelId="{8D82B55D-1BAA-4381-ACB1-79D95731282E}">
      <dsp:nvSpPr>
        <dsp:cNvPr id="0" name=""/>
        <dsp:cNvSpPr/>
      </dsp:nvSpPr>
      <dsp:spPr>
        <a:xfrm>
          <a:off x="1179497" y="3644290"/>
          <a:ext cx="2435058" cy="1577099"/>
        </a:xfrm>
        <a:prstGeom prst="ellipse">
          <a:avLst/>
        </a:prstGeom>
        <a:solidFill>
          <a:schemeClr val="tx1">
            <a:lumMod val="75000"/>
            <a:lumOff val="2500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a:t>Action</a:t>
          </a:r>
        </a:p>
        <a:p>
          <a:pPr marL="0" lvl="0" indent="0" algn="ctr" defTabSz="711200">
            <a:lnSpc>
              <a:spcPct val="90000"/>
            </a:lnSpc>
            <a:spcBef>
              <a:spcPct val="0"/>
            </a:spcBef>
            <a:spcAft>
              <a:spcPct val="35000"/>
            </a:spcAft>
            <a:buNone/>
          </a:pPr>
          <a:r>
            <a:rPr lang="en-US" sz="1200" kern="1200"/>
            <a:t>Enrolled in SUD services and/or reduced or stopped substance use according to personal goals</a:t>
          </a:r>
        </a:p>
      </dsp:txBody>
      <dsp:txXfrm>
        <a:off x="1536103" y="3875251"/>
        <a:ext cx="1721846" cy="1115177"/>
      </dsp:txXfrm>
    </dsp:sp>
    <dsp:sp modelId="{BA10A6AD-8B7A-4275-9F0A-6BA1971F4532}">
      <dsp:nvSpPr>
        <dsp:cNvPr id="0" name=""/>
        <dsp:cNvSpPr/>
      </dsp:nvSpPr>
      <dsp:spPr>
        <a:xfrm rot="15153289">
          <a:off x="1869946" y="3073517"/>
          <a:ext cx="367099" cy="5322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1941519" y="3232503"/>
        <a:ext cx="256969" cy="319363"/>
      </dsp:txXfrm>
    </dsp:sp>
    <dsp:sp modelId="{345FBFDF-1291-4324-A64F-C5EF4885201A}">
      <dsp:nvSpPr>
        <dsp:cNvPr id="0" name=""/>
        <dsp:cNvSpPr/>
      </dsp:nvSpPr>
      <dsp:spPr>
        <a:xfrm>
          <a:off x="605911" y="1441565"/>
          <a:ext cx="2197830" cy="1577099"/>
        </a:xfrm>
        <a:prstGeom prst="ellipse">
          <a:avLst/>
        </a:prstGeom>
        <a:solidFill>
          <a:schemeClr val="tx1">
            <a:lumMod val="75000"/>
            <a:lumOff val="2500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a:t>Maintenance</a:t>
          </a:r>
        </a:p>
        <a:p>
          <a:pPr marL="0" lvl="0" indent="0" algn="ctr" defTabSz="622300">
            <a:lnSpc>
              <a:spcPct val="90000"/>
            </a:lnSpc>
            <a:spcBef>
              <a:spcPct val="0"/>
            </a:spcBef>
            <a:spcAft>
              <a:spcPct val="35000"/>
            </a:spcAft>
            <a:buNone/>
          </a:pPr>
          <a:r>
            <a:rPr lang="en-US" sz="1200" kern="1200"/>
            <a:t>Sustained commitment to their personal recovery goals, which may or may not include abstinence</a:t>
          </a:r>
        </a:p>
      </dsp:txBody>
      <dsp:txXfrm>
        <a:off x="927776" y="1672526"/>
        <a:ext cx="1554100" cy="1115177"/>
      </dsp:txXfrm>
    </dsp:sp>
    <dsp:sp modelId="{1A86AF06-D14D-46DC-A5A7-22B6899B64FD}">
      <dsp:nvSpPr>
        <dsp:cNvPr id="0" name=""/>
        <dsp:cNvSpPr/>
      </dsp:nvSpPr>
      <dsp:spPr>
        <a:xfrm rot="19434703">
          <a:off x="2547468" y="1240669"/>
          <a:ext cx="299379" cy="5322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556085" y="1373575"/>
        <a:ext cx="209565" cy="31936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19899-CEEE-4A8A-A77D-3EBC740E1271}"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E67C5-7075-46E8-875F-B1DBE3B702CD}" type="slidenum">
              <a:rPr lang="en-US" smtClean="0"/>
              <a:t>‹#›</a:t>
            </a:fld>
            <a:endParaRPr lang="en-US"/>
          </a:p>
        </p:txBody>
      </p:sp>
    </p:spTree>
    <p:extLst>
      <p:ext uri="{BB962C8B-B14F-4D97-AF65-F5344CB8AC3E}">
        <p14:creationId xmlns:p14="http://schemas.microsoft.com/office/powerpoint/2010/main" val="284531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E67C5-7075-46E8-875F-B1DBE3B702CD}" type="slidenum">
              <a:rPr lang="en-US" smtClean="0"/>
              <a:t>5</a:t>
            </a:fld>
            <a:endParaRPr lang="en-US"/>
          </a:p>
        </p:txBody>
      </p:sp>
    </p:spTree>
    <p:extLst>
      <p:ext uri="{BB962C8B-B14F-4D97-AF65-F5344CB8AC3E}">
        <p14:creationId xmlns:p14="http://schemas.microsoft.com/office/powerpoint/2010/main" val="263648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E67C5-7075-46E8-875F-B1DBE3B702CD}" type="slidenum">
              <a:rPr lang="en-US" smtClean="0"/>
              <a:t>16</a:t>
            </a:fld>
            <a:endParaRPr lang="en-US"/>
          </a:p>
        </p:txBody>
      </p:sp>
    </p:spTree>
    <p:extLst>
      <p:ext uri="{BB962C8B-B14F-4D97-AF65-F5344CB8AC3E}">
        <p14:creationId xmlns:p14="http://schemas.microsoft.com/office/powerpoint/2010/main" val="203002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378F3C2-BFC8-44A3-9D1C-609DDBA32FF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79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8F3C2-BFC8-44A3-9D1C-609DDBA32FF4}"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73575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78F3C2-BFC8-44A3-9D1C-609DDBA32FF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120508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78F3C2-BFC8-44A3-9D1C-609DDBA32FF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55287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148005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p:cNvSpPr>
          <p:nvPr>
            <p:ph type="dt" sz="half" idx="10"/>
          </p:nvPr>
        </p:nvSpPr>
        <p:spPr/>
        <p:txBody>
          <a:bodyPr/>
          <a:lstStyle/>
          <a:p>
            <a:fld id="{A378F3C2-BFC8-44A3-9D1C-609DDBA32FF4}"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1292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78F3C2-BFC8-44A3-9D1C-609DDBA32FF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41893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78F3C2-BFC8-44A3-9D1C-609DDBA32FF4}"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83399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78F3C2-BFC8-44A3-9D1C-609DDBA32FF4}"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100431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78F3C2-BFC8-44A3-9D1C-609DDBA32FF4}"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8160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378F3C2-BFC8-44A3-9D1C-609DDBA32FF4}" type="datetimeFigureOut">
              <a:rPr lang="en-US" smtClean="0"/>
              <a:t>4/27/2026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02116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2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378F3C2-BFC8-44A3-9D1C-609DDBA32FF4}" type="datetimeFigureOut">
              <a:rPr lang="en-US" smtClean="0"/>
              <a:t>4/27/2026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28DCCC-3E82-4C3B-AA28-DDC3EBDB060B}" type="slidenum">
              <a:rPr lang="en-US" smtClean="0"/>
              <a:t>‹#›</a:t>
            </a:fld>
            <a:endParaRPr lang="en-US"/>
          </a:p>
        </p:txBody>
      </p:sp>
    </p:spTree>
    <p:extLst>
      <p:ext uri="{BB962C8B-B14F-4D97-AF65-F5344CB8AC3E}">
        <p14:creationId xmlns:p14="http://schemas.microsoft.com/office/powerpoint/2010/main" val="400755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78F3C2-BFC8-44A3-9D1C-609DDBA32FF4}" type="datetimeFigureOut">
              <a:rPr lang="en-US" smtClean="0"/>
              <a:t>4/27/2026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28DCCC-3E82-4C3B-AA28-DDC3EBDB060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24268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20" r:id="rId8"/>
    <p:sldLayoutId id="2147483714" r:id="rId9"/>
    <p:sldLayoutId id="2147483715" r:id="rId10"/>
    <p:sldLayoutId id="2147483716" r:id="rId11"/>
    <p:sldLayoutId id="2147483717" r:id="rId12"/>
    <p:sldLayoutId id="2147483718" r:id="rId13"/>
    <p:sldLayoutId id="2147483719"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publichealth.lacounty.gov/sapc/public/reaching-the-95.htm?hl" TargetMode="External"/><Relationship Id="rId2" Type="http://schemas.openxmlformats.org/officeDocument/2006/relationships/hyperlink" Target="http://publichealth.lacounty.gov/sapc/bulletins/START-ODS/25-10/SAPC-IN-25-10-R95-Enhancement-Intent-to-Participate-Attachment-I.pdf" TargetMode="External"/><Relationship Id="rId1" Type="http://schemas.openxmlformats.org/officeDocument/2006/relationships/slideLayout" Target="../slideLayouts/slideLayout8.xml"/><Relationship Id="rId4" Type="http://schemas.openxmlformats.org/officeDocument/2006/relationships/hyperlink" Target="mailto:SAPC-R95@ph.lacounty.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publichealth.lacounty.gov/sapc/providers/trainings-and-events.htm?t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coverla.org/" TargetMode="External"/><Relationship Id="rId2" Type="http://schemas.openxmlformats.org/officeDocument/2006/relationships/hyperlink" Target="http://publichealth.lacounty.gov/sapc/PatientPublic.htm?hl" TargetMode="External"/><Relationship Id="rId1" Type="http://schemas.openxmlformats.org/officeDocument/2006/relationships/slideLayout" Target="../slideLayouts/slideLayout7.xml"/><Relationship Id="rId4" Type="http://schemas.openxmlformats.org/officeDocument/2006/relationships/hyperlink" Target="http://publichealth.lacounty.gov/sapc/public/harm-reduction/?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leginfo.legislature.ca.gov/faces/billNavClient.xhtml?bill_id=202520260AB1037"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publichealth.lacounty.gov/sapc/public/harm-reduction/?tm" TargetMode="External"/><Relationship Id="rId2" Type="http://schemas.openxmlformats.org/officeDocument/2006/relationships/hyperlink" Target="http://www.recoverla.org/"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kylab.cdph.ca.gov/ODdash"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hyperlink" Target="http://publichealth.lacounty.gov/sapc/docs/public/r95/AdmissionAndDischargePolicies_102824_FINAL.pdf" TargetMode="External"/><Relationship Id="rId3" Type="http://schemas.openxmlformats.org/officeDocument/2006/relationships/hyperlink" Target="http://publichealth.lacounty.gov/sapc/docs/public/r95/R95-A%20Roadmap%20for%20Change_102824_FINAL.pdf" TargetMode="External"/><Relationship Id="rId7" Type="http://schemas.openxmlformats.org/officeDocument/2006/relationships/hyperlink" Target="http://publichealth.lacounty.gov/sapc/docs/public/r95/R95%20Case%20Scenarios_4.23.26_Final.pdf" TargetMode="External"/><Relationship Id="rId12" Type="http://schemas.openxmlformats.org/officeDocument/2006/relationships/hyperlink" Target="http://publichealth.lacounty.gov/sapc/docs/public/r95/Expanding%20OutreachEngagement_102824_FINAL.pdf" TargetMode="External"/><Relationship Id="rId2" Type="http://schemas.openxmlformats.org/officeDocument/2006/relationships/hyperlink" Target="http://publichealth.lacounty.gov/sapc/docs/public/r95/R95%20One%20sheet%20r3a_FINAL.10.29.2024.pdf" TargetMode="External"/><Relationship Id="rId1" Type="http://schemas.openxmlformats.org/officeDocument/2006/relationships/slideLayout" Target="../slideLayouts/slideLayout7.xml"/><Relationship Id="rId6" Type="http://schemas.openxmlformats.org/officeDocument/2006/relationships/hyperlink" Target="http://publichealth.lacounty.gov/sapc/docs/public/r95/Bidirectional%20Referrals%20MOU_102824_FINAL.pdf" TargetMode="External"/><Relationship Id="rId11" Type="http://schemas.openxmlformats.org/officeDocument/2006/relationships/hyperlink" Target="http://publichealth.lacounty.gov/sapc/docs/public/r95/Expanding%20Field-Based%20Services_102824_FINAL.pdf" TargetMode="External"/><Relationship Id="rId5" Type="http://schemas.openxmlformats.org/officeDocument/2006/relationships/hyperlink" Target="http://publichealth.lacounty.gov/sapc/docs/public/r95/Dev.Implem.Outreach.Engagement_102824_FINAL.pdf" TargetMode="External"/><Relationship Id="rId10" Type="http://schemas.openxmlformats.org/officeDocument/2006/relationships/hyperlink" Target="http://publichealth.lacounty.gov/sapc/docs/public/r95/Service%20Design_102824_FINAL.pdf" TargetMode="External"/><Relationship Id="rId4" Type="http://schemas.openxmlformats.org/officeDocument/2006/relationships/hyperlink" Target="http://publichealth.lacounty.gov/sapc/docs/public/r95/R95-Literature-Review.pdf" TargetMode="External"/><Relationship Id="rId9" Type="http://schemas.openxmlformats.org/officeDocument/2006/relationships/hyperlink" Target="http://publichealth.lacounty.gov/sapc/docs/public/r95/Bidirectional%20Referrals.Treatment.HR_102824_FINAL.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publichealth.lacounty.gov/sapc/public/harm-reduction/?tm" TargetMode="External"/><Relationship Id="rId2" Type="http://schemas.openxmlformats.org/officeDocument/2006/relationships/hyperlink" Target="http://publichealth.lacounty.gov/sapc/docs/public/r95/R95-Literature-Review.pdf" TargetMode="External"/><Relationship Id="rId1" Type="http://schemas.openxmlformats.org/officeDocument/2006/relationships/slideLayout" Target="../slideLayouts/slideLayout7.xml"/><Relationship Id="rId5" Type="http://schemas.openxmlformats.org/officeDocument/2006/relationships/hyperlink" Target="https://www.sapc-lnc.org/www/lms/default.aspx" TargetMode="External"/><Relationship Id="rId4" Type="http://schemas.openxmlformats.org/officeDocument/2006/relationships/hyperlink" Target="http://publichealth.lacounty.gov/phcommon/public/cal/index.cfm?unit=sapc&amp;prog=pho&amp;ou=ph&amp;cal_id=24"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bylaforla.org/" TargetMode="External"/><Relationship Id="rId2" Type="http://schemas.openxmlformats.org/officeDocument/2006/relationships/hyperlink" Target="https://downloads.asam.org/sitefinity-production-blobs/docs/default-source/guidelines/asam_engagement-and-retention-of-nonabstinent-patients_final_082624.pdf?sfvrsn=b01862ba_1" TargetMode="External"/><Relationship Id="rId1" Type="http://schemas.openxmlformats.org/officeDocument/2006/relationships/slideLayout" Target="../slideLayouts/slideLayout7.xml"/><Relationship Id="rId4" Type="http://schemas.openxmlformats.org/officeDocument/2006/relationships/hyperlink" Target="https://harmreduction.org/about-us/principles-of-harm-reduction/"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samhsa.gov/data/report/2021-nsduh-annual-national-report"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A34A-A758-5014-3957-897C5F212CAD}"/>
              </a:ext>
            </a:extLst>
          </p:cNvPr>
          <p:cNvSpPr>
            <a:spLocks noGrp="1"/>
          </p:cNvSpPr>
          <p:nvPr>
            <p:ph type="ctrTitle"/>
          </p:nvPr>
        </p:nvSpPr>
        <p:spPr>
          <a:xfrm>
            <a:off x="1285241" y="1008993"/>
            <a:ext cx="9231410" cy="3542045"/>
          </a:xfrm>
        </p:spPr>
        <p:txBody>
          <a:bodyPr anchor="b">
            <a:normAutofit/>
          </a:bodyPr>
          <a:lstStyle/>
          <a:p>
            <a:pPr algn="l"/>
            <a:br>
              <a:rPr lang="en-US" sz="5500"/>
            </a:br>
            <a:r>
              <a:rPr lang="en-US" sz="5500" b="1" i="1"/>
              <a:t>Ensuring Access to Treatment for All Seeking Care</a:t>
            </a:r>
            <a:br>
              <a:rPr lang="en-US" sz="5500" i="1"/>
            </a:br>
            <a:r>
              <a:rPr lang="en-US" sz="4800"/>
              <a:t>Lower barrier SUD treatment</a:t>
            </a:r>
            <a:endParaRPr lang="en-US" sz="5500"/>
          </a:p>
        </p:txBody>
      </p:sp>
      <p:sp>
        <p:nvSpPr>
          <p:cNvPr id="3" name="Subtitle 2">
            <a:extLst>
              <a:ext uri="{FF2B5EF4-FFF2-40B4-BE49-F238E27FC236}">
                <a16:creationId xmlns:a16="http://schemas.microsoft.com/office/drawing/2014/main" id="{4967A7A2-A7CB-C961-60C0-14CFDFA90129}"/>
              </a:ext>
            </a:extLst>
          </p:cNvPr>
          <p:cNvSpPr>
            <a:spLocks noGrp="1"/>
          </p:cNvSpPr>
          <p:nvPr>
            <p:ph type="subTitle" idx="1"/>
          </p:nvPr>
        </p:nvSpPr>
        <p:spPr>
          <a:xfrm>
            <a:off x="1285241" y="4936756"/>
            <a:ext cx="7132335" cy="958715"/>
          </a:xfrm>
        </p:spPr>
        <p:txBody>
          <a:bodyPr anchor="t">
            <a:normAutofit/>
          </a:bodyPr>
          <a:lstStyle/>
          <a:p>
            <a:pPr algn="l"/>
            <a:r>
              <a:rPr lang="en-US" dirty="0">
                <a:solidFill>
                  <a:schemeClr val="tx1"/>
                </a:solidFill>
                <a:highlight>
                  <a:srgbClr val="FFFF00"/>
                </a:highlight>
              </a:rPr>
              <a:t>INSERT AGENCY NAME</a:t>
            </a:r>
          </a:p>
        </p:txBody>
      </p:sp>
    </p:spTree>
    <p:extLst>
      <p:ext uri="{BB962C8B-B14F-4D97-AF65-F5344CB8AC3E}">
        <p14:creationId xmlns:p14="http://schemas.microsoft.com/office/powerpoint/2010/main" val="205053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D443C-1354-CC21-F537-22C403431B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6644E-B19C-26AE-879F-4A30C3E60F29}"/>
              </a:ext>
            </a:extLst>
          </p:cNvPr>
          <p:cNvSpPr txBox="1">
            <a:spLocks/>
          </p:cNvSpPr>
          <p:nvPr/>
        </p:nvSpPr>
        <p:spPr>
          <a:xfrm>
            <a:off x="461867" y="360145"/>
            <a:ext cx="11483854"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STAFF TRAINING AND DEVELOPMENT REQUIREMENTS</a:t>
            </a:r>
          </a:p>
        </p:txBody>
      </p:sp>
      <p:sp>
        <p:nvSpPr>
          <p:cNvPr id="4" name="Content Placeholder 2">
            <a:extLst>
              <a:ext uri="{FF2B5EF4-FFF2-40B4-BE49-F238E27FC236}">
                <a16:creationId xmlns:a16="http://schemas.microsoft.com/office/drawing/2014/main" id="{BB6ED708-A943-E5C1-AFA6-328C64A05D2D}"/>
              </a:ext>
            </a:extLst>
          </p:cNvPr>
          <p:cNvSpPr txBox="1">
            <a:spLocks/>
          </p:cNvSpPr>
          <p:nvPr/>
        </p:nvSpPr>
        <p:spPr>
          <a:xfrm>
            <a:off x="461867" y="1274172"/>
            <a:ext cx="11483699" cy="4847609"/>
          </a:xfrm>
          <a:prstGeom prst="rect">
            <a:avLst/>
          </a:prstGeom>
          <a:solidFill>
            <a:schemeClr val="bg1"/>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US" b="1" dirty="0">
              <a:ea typeface="Calibri" panose="020F0502020204030204"/>
              <a:cs typeface="Calibri" panose="020F0502020204030204"/>
            </a:endParaRPr>
          </a:p>
          <a:p>
            <a:r>
              <a:rPr lang="en-US" b="1" dirty="0">
                <a:ea typeface="Calibri" panose="020F0502020204030204"/>
                <a:cs typeface="Calibri" panose="020F0502020204030204"/>
              </a:rPr>
              <a:t>This training is provided upon hire and reviewed annually thereafter</a:t>
            </a:r>
          </a:p>
          <a:p>
            <a:pPr marL="625475" indent="-285750">
              <a:buFont typeface="Wingdings" panose="05000000000000000000" pitchFamily="2" charset="2"/>
              <a:buChar char="Ø"/>
            </a:pPr>
            <a:r>
              <a:rPr lang="en-US" dirty="0">
                <a:ea typeface="Calibri"/>
                <a:cs typeface="Calibri"/>
              </a:rPr>
              <a:t>This training is required for all</a:t>
            </a:r>
            <a:r>
              <a:rPr lang="en-US" b="1" dirty="0">
                <a:ea typeface="Calibri"/>
                <a:cs typeface="Calibri"/>
              </a:rPr>
              <a:t> administrative and practitioner staff</a:t>
            </a:r>
            <a:r>
              <a:rPr lang="en-US" dirty="0">
                <a:ea typeface="Calibri"/>
                <a:cs typeface="Calibri"/>
              </a:rPr>
              <a:t> (SUD counselors, Licensed Practitioners of the Healing Arts [LPHAs], Peer Support Services Specialists, etc.) working at SUD treatment sites</a:t>
            </a:r>
            <a:endParaRPr lang="en-US" dirty="0">
              <a:solidFill>
                <a:srgbClr val="000000"/>
              </a:solidFill>
              <a:ea typeface="Calibri"/>
              <a:cs typeface="Calibri"/>
            </a:endParaRPr>
          </a:p>
          <a:p>
            <a:pPr marL="625475" indent="-285750">
              <a:buFont typeface="Wingdings" panose="05000000000000000000" pitchFamily="2" charset="2"/>
              <a:buChar char="Ø"/>
            </a:pPr>
            <a:r>
              <a:rPr lang="en-US" dirty="0">
                <a:ea typeface="Calibri"/>
                <a:cs typeface="Calibri"/>
              </a:rPr>
              <a:t>Provider agencies are encouraged to make this training available to non-clinician and support staff in agencies that provide substance use services and/or housing or social services to clients with SUD.</a:t>
            </a:r>
            <a:endParaRPr lang="en-US" dirty="0">
              <a:solidFill>
                <a:srgbClr val="000000"/>
              </a:solidFill>
              <a:ea typeface="Calibri"/>
              <a:cs typeface="Calibri"/>
            </a:endParaRPr>
          </a:p>
          <a:p>
            <a:pPr marL="625475" indent="-285750">
              <a:buFont typeface="Wingdings" panose="05000000000000000000" pitchFamily="2" charset="2"/>
              <a:buChar char="Ø"/>
            </a:pPr>
            <a:r>
              <a:rPr lang="en-US" dirty="0">
                <a:ea typeface="Calibri"/>
                <a:cs typeface="Calibri"/>
              </a:rPr>
              <a:t>Staff are expected to attend trainings by SAPC or a SAPC-approved provider agency</a:t>
            </a:r>
          </a:p>
          <a:p>
            <a:r>
              <a:rPr lang="en-US" b="1" dirty="0"/>
              <a:t>Conduct regular staff meetings and dialogue on an annual basis with a focus on the following:</a:t>
            </a:r>
            <a:endParaRPr lang="en-US" dirty="0"/>
          </a:p>
          <a:p>
            <a:pPr marL="625475" indent="-285750">
              <a:buFont typeface="Wingdings" panose="05000000000000000000" pitchFamily="2" charset="2"/>
              <a:buChar char="Ø"/>
            </a:pPr>
            <a:r>
              <a:rPr lang="en-US" dirty="0">
                <a:solidFill>
                  <a:srgbClr val="404040"/>
                </a:solidFill>
                <a:ea typeface="Calibri"/>
                <a:cs typeface="Calibri"/>
              </a:rPr>
              <a:t>Ensure all staff can contribute to the discussion, design, and implementation strategies that effectively lower barriers to SUD treatment admissions to better serve the R95 population</a:t>
            </a:r>
          </a:p>
          <a:p>
            <a:pPr marL="625475" indent="-285750">
              <a:buFont typeface="Wingdings" panose="05000000000000000000" pitchFamily="2" charset="2"/>
              <a:buChar char="Ø"/>
            </a:pPr>
            <a:r>
              <a:rPr lang="en-US" dirty="0"/>
              <a:t>This can be incorporated into the annual R95 Staff Training of other forums</a:t>
            </a:r>
            <a:endParaRPr lang="en-US" dirty="0">
              <a:ea typeface="Calibri"/>
              <a:cs typeface="Calibri"/>
            </a:endParaRPr>
          </a:p>
          <a:p>
            <a:pPr marL="625475" indent="-285750">
              <a:buFont typeface="Wingdings" panose="05000000000000000000" pitchFamily="2" charset="2"/>
              <a:buChar char="Ø"/>
            </a:pPr>
            <a:r>
              <a:rPr lang="en-US" dirty="0">
                <a:ea typeface="Calibri"/>
                <a:cs typeface="Calibri"/>
              </a:rPr>
              <a:t>Staff attendance and participation must be properly documented to demonstrate compliance  </a:t>
            </a:r>
          </a:p>
          <a:p>
            <a:pPr marL="625475" indent="-285750">
              <a:buFont typeface="Wingdings" panose="05000000000000000000" pitchFamily="2" charset="2"/>
              <a:buChar char="Ø"/>
            </a:pPr>
            <a:r>
              <a:rPr lang="en-US" dirty="0">
                <a:highlight>
                  <a:srgbClr val="FFFF00"/>
                </a:highlight>
                <a:ea typeface="Calibri" panose="020F0502020204030204"/>
                <a:cs typeface="Calibri" panose="020F0502020204030204"/>
              </a:rPr>
              <a:t>[Add other topic areas as needed, in appropriate order]</a:t>
            </a:r>
          </a:p>
          <a:p>
            <a:pPr marL="339725" indent="0">
              <a:buNone/>
            </a:pPr>
            <a:endParaRPr lang="en-US" sz="1000" dirty="0">
              <a:ea typeface="Calibri" panose="020F0502020204030204"/>
              <a:cs typeface="Calibri" panose="020F0502020204030204"/>
            </a:endParaRPr>
          </a:p>
          <a:p>
            <a:pPr marL="339725" indent="0">
              <a:buNone/>
            </a:pPr>
            <a:endParaRPr lang="en-US" sz="1000" dirty="0">
              <a:ea typeface="Calibri" panose="020F0502020204030204"/>
              <a:cs typeface="Calibri" panose="020F0502020204030204"/>
            </a:endParaRPr>
          </a:p>
          <a:p>
            <a:pPr marL="339725" indent="0">
              <a:buNone/>
            </a:pPr>
            <a:endParaRPr lang="en-US" sz="1000" dirty="0">
              <a:ea typeface="Calibri" panose="020F0502020204030204"/>
              <a:cs typeface="Calibri" panose="020F0502020204030204"/>
            </a:endParaRPr>
          </a:p>
        </p:txBody>
      </p:sp>
    </p:spTree>
    <p:extLst>
      <p:ext uri="{BB962C8B-B14F-4D97-AF65-F5344CB8AC3E}">
        <p14:creationId xmlns:p14="http://schemas.microsoft.com/office/powerpoint/2010/main" val="366973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6EBD1-1498-1D39-05FE-138CA0538F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BD3E4-7A47-A8B2-7876-D8405BA03871}"/>
              </a:ext>
            </a:extLst>
          </p:cNvPr>
          <p:cNvSpPr txBox="1">
            <a:spLocks/>
          </p:cNvSpPr>
          <p:nvPr/>
        </p:nvSpPr>
        <p:spPr>
          <a:xfrm>
            <a:off x="561802" y="385129"/>
            <a:ext cx="11009166" cy="503924"/>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DEMONSTRATED UNDERSTANDING OF TRAINING REQUIREMENTS INCLUDE:</a:t>
            </a:r>
          </a:p>
        </p:txBody>
      </p:sp>
      <p:sp>
        <p:nvSpPr>
          <p:cNvPr id="4" name="Content Placeholder 2">
            <a:extLst>
              <a:ext uri="{FF2B5EF4-FFF2-40B4-BE49-F238E27FC236}">
                <a16:creationId xmlns:a16="http://schemas.microsoft.com/office/drawing/2014/main" id="{A2AD2789-086E-3355-F716-A992DA66B26D}"/>
              </a:ext>
            </a:extLst>
          </p:cNvPr>
          <p:cNvSpPr txBox="1">
            <a:spLocks/>
          </p:cNvSpPr>
          <p:nvPr/>
        </p:nvSpPr>
        <p:spPr>
          <a:xfrm>
            <a:off x="561801" y="1536787"/>
            <a:ext cx="5512619" cy="4535311"/>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600" dirty="0">
                <a:solidFill>
                  <a:srgbClr val="404040"/>
                </a:solidFill>
                <a:ea typeface="Calibri"/>
                <a:cs typeface="Calibri"/>
              </a:rPr>
              <a:t>Difference between readiness for </a:t>
            </a:r>
            <a:r>
              <a:rPr lang="en-US" sz="1600" i="1" dirty="0">
                <a:solidFill>
                  <a:srgbClr val="404040"/>
                </a:solidFill>
                <a:ea typeface="Calibri"/>
                <a:cs typeface="Calibri"/>
              </a:rPr>
              <a:t>treatment </a:t>
            </a:r>
            <a:r>
              <a:rPr lang="en-US" sz="1600" dirty="0">
                <a:solidFill>
                  <a:srgbClr val="404040"/>
                </a:solidFill>
                <a:ea typeface="Calibri"/>
                <a:cs typeface="Calibri"/>
              </a:rPr>
              <a:t>and readiness for </a:t>
            </a:r>
            <a:r>
              <a:rPr lang="en-US" sz="1600" i="1" dirty="0">
                <a:solidFill>
                  <a:srgbClr val="404040"/>
                </a:solidFill>
                <a:ea typeface="Calibri"/>
                <a:cs typeface="Calibri"/>
              </a:rPr>
              <a:t>abstinence </a:t>
            </a:r>
            <a:endParaRPr lang="en-US" sz="1600" dirty="0">
              <a:ea typeface="Calibri"/>
              <a:cs typeface="Calibri"/>
            </a:endParaRPr>
          </a:p>
          <a:p>
            <a:r>
              <a:rPr lang="en-US" sz="1600" dirty="0">
                <a:ea typeface="Calibri"/>
                <a:cs typeface="Calibri"/>
              </a:rPr>
              <a:t>Training on Motivational Interviewing (MI) techniques with an emphasis on client engagement</a:t>
            </a:r>
            <a:endParaRPr lang="en-US" sz="1600" i="1" dirty="0">
              <a:ea typeface="Calibri"/>
              <a:cs typeface="Calibri"/>
            </a:endParaRPr>
          </a:p>
          <a:p>
            <a:r>
              <a:rPr lang="en-US" sz="1600" dirty="0">
                <a:ea typeface="Calibri"/>
                <a:cs typeface="Calibri"/>
              </a:rPr>
              <a:t>How to create a service environment that is welcoming and available to all clients with varied recovery and abstinence goals</a:t>
            </a:r>
          </a:p>
          <a:p>
            <a:r>
              <a:rPr lang="en-US" sz="1600" dirty="0">
                <a:ea typeface="Calibri"/>
                <a:cs typeface="Calibri"/>
              </a:rPr>
              <a:t>Ensuring type and frequency is tailored to the individual needs of each client and not standardized for all admissions </a:t>
            </a:r>
          </a:p>
          <a:p>
            <a:r>
              <a:rPr lang="en-US" sz="1600" dirty="0">
                <a:ea typeface="Calibri"/>
                <a:cs typeface="Calibri"/>
              </a:rPr>
              <a:t>Basic training on the R95 population including demographics and various SUD and other health service needs</a:t>
            </a:r>
          </a:p>
          <a:p>
            <a:r>
              <a:rPr lang="en-US" sz="1600" dirty="0">
                <a:ea typeface="Calibri"/>
                <a:cs typeface="Calibri"/>
              </a:rPr>
              <a:t>Training on Prochaska and DiClemente's Stages of Change and key characteristics and process of each stage of change</a:t>
            </a:r>
            <a:r>
              <a:rPr lang="en-US" sz="1600" i="1" dirty="0">
                <a:ea typeface="Calibri"/>
                <a:cs typeface="Calibri"/>
              </a:rPr>
              <a:t> </a:t>
            </a:r>
            <a:r>
              <a:rPr lang="en-US" sz="1600" i="1" dirty="0">
                <a:highlight>
                  <a:srgbClr val="FFFF00"/>
                </a:highlight>
                <a:ea typeface="Calibri"/>
                <a:cs typeface="Calibri"/>
              </a:rPr>
              <a:t>(*optional)</a:t>
            </a:r>
          </a:p>
        </p:txBody>
      </p:sp>
      <p:sp>
        <p:nvSpPr>
          <p:cNvPr id="10" name="TextBox 9">
            <a:extLst>
              <a:ext uri="{FF2B5EF4-FFF2-40B4-BE49-F238E27FC236}">
                <a16:creationId xmlns:a16="http://schemas.microsoft.com/office/drawing/2014/main" id="{35E78618-75BF-8AFD-B360-783125DECD6F}"/>
              </a:ext>
            </a:extLst>
          </p:cNvPr>
          <p:cNvSpPr txBox="1"/>
          <p:nvPr/>
        </p:nvSpPr>
        <p:spPr>
          <a:xfrm>
            <a:off x="562131" y="1130794"/>
            <a:ext cx="52465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404040"/>
                </a:solidFill>
                <a:ea typeface="Calibri"/>
                <a:cs typeface="Calibri"/>
              </a:rPr>
              <a:t>Admission Policy:</a:t>
            </a:r>
          </a:p>
        </p:txBody>
      </p:sp>
      <p:sp>
        <p:nvSpPr>
          <p:cNvPr id="11" name="TextBox 10">
            <a:extLst>
              <a:ext uri="{FF2B5EF4-FFF2-40B4-BE49-F238E27FC236}">
                <a16:creationId xmlns:a16="http://schemas.microsoft.com/office/drawing/2014/main" id="{955B3060-734A-5EF9-068A-CC9182CBB8B4}"/>
              </a:ext>
            </a:extLst>
          </p:cNvPr>
          <p:cNvSpPr txBox="1"/>
          <p:nvPr/>
        </p:nvSpPr>
        <p:spPr>
          <a:xfrm>
            <a:off x="6558196" y="1130793"/>
            <a:ext cx="52465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404040"/>
                </a:solidFill>
                <a:ea typeface="Calibri"/>
                <a:cs typeface="Calibri"/>
              </a:rPr>
              <a:t>Discharge Policy:</a:t>
            </a:r>
          </a:p>
          <a:p>
            <a:pPr algn="ctr"/>
            <a:endParaRPr lang="en-US" dirty="0"/>
          </a:p>
        </p:txBody>
      </p:sp>
      <p:sp>
        <p:nvSpPr>
          <p:cNvPr id="12" name="Content Placeholder 2">
            <a:extLst>
              <a:ext uri="{FF2B5EF4-FFF2-40B4-BE49-F238E27FC236}">
                <a16:creationId xmlns:a16="http://schemas.microsoft.com/office/drawing/2014/main" id="{0B6763C3-82C2-BEDB-B4C9-D6D10E1D8AAD}"/>
              </a:ext>
            </a:extLst>
          </p:cNvPr>
          <p:cNvSpPr txBox="1">
            <a:spLocks/>
          </p:cNvSpPr>
          <p:nvPr/>
        </p:nvSpPr>
        <p:spPr>
          <a:xfrm>
            <a:off x="6432948" y="1433274"/>
            <a:ext cx="5512619" cy="2448616"/>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600" dirty="0">
                <a:ea typeface="Calibri"/>
                <a:cs typeface="Calibri"/>
              </a:rPr>
              <a:t>Best practices to prevent avoidable discharge from care</a:t>
            </a:r>
          </a:p>
          <a:p>
            <a:r>
              <a:rPr lang="en-US" sz="1600" dirty="0">
                <a:ea typeface="Calibri"/>
                <a:cs typeface="Calibri"/>
              </a:rPr>
              <a:t>Key information and resources to provide upon transfer or discharge</a:t>
            </a:r>
          </a:p>
          <a:p>
            <a:r>
              <a:rPr lang="en-US" sz="1600" dirty="0">
                <a:ea typeface="Calibri"/>
                <a:cs typeface="Calibri"/>
              </a:rPr>
              <a:t>Crisis intervention and supporting clients remain in treatment upon lapse and continued treatment interest and appropriateness</a:t>
            </a:r>
          </a:p>
          <a:p>
            <a:r>
              <a:rPr lang="en-US" sz="1600" dirty="0">
                <a:ea typeface="Calibri"/>
                <a:cs typeface="Calibri"/>
              </a:rPr>
              <a:t>Basic training on the Reaching the 95% (R95) Initiative including demographics and various SUD and other health service needs.</a:t>
            </a:r>
          </a:p>
        </p:txBody>
      </p:sp>
      <p:sp>
        <p:nvSpPr>
          <p:cNvPr id="2" name="TextBox 1">
            <a:extLst>
              <a:ext uri="{FF2B5EF4-FFF2-40B4-BE49-F238E27FC236}">
                <a16:creationId xmlns:a16="http://schemas.microsoft.com/office/drawing/2014/main" id="{646A70AE-8BCC-A169-66F6-996C70B17D09}"/>
              </a:ext>
            </a:extLst>
          </p:cNvPr>
          <p:cNvSpPr txBox="1"/>
          <p:nvPr/>
        </p:nvSpPr>
        <p:spPr>
          <a:xfrm>
            <a:off x="6558196" y="4190293"/>
            <a:ext cx="52465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404040"/>
                </a:solidFill>
                <a:ea typeface="Calibri"/>
                <a:cs typeface="Calibri"/>
              </a:rPr>
              <a:t>Toxicology Policy:</a:t>
            </a:r>
          </a:p>
          <a:p>
            <a:pPr algn="ctr"/>
            <a:endParaRPr lang="en-US" dirty="0"/>
          </a:p>
        </p:txBody>
      </p:sp>
      <p:sp>
        <p:nvSpPr>
          <p:cNvPr id="5" name="Content Placeholder 2">
            <a:extLst>
              <a:ext uri="{FF2B5EF4-FFF2-40B4-BE49-F238E27FC236}">
                <a16:creationId xmlns:a16="http://schemas.microsoft.com/office/drawing/2014/main" id="{27F62983-EEEF-40BC-1985-5396F6F0F1EE}"/>
              </a:ext>
            </a:extLst>
          </p:cNvPr>
          <p:cNvSpPr txBox="1">
            <a:spLocks/>
          </p:cNvSpPr>
          <p:nvPr/>
        </p:nvSpPr>
        <p:spPr>
          <a:xfrm>
            <a:off x="6432948" y="4535904"/>
            <a:ext cx="5512619" cy="1373189"/>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600" dirty="0">
                <a:ea typeface="Calibri"/>
                <a:cs typeface="Calibri"/>
              </a:rPr>
              <a:t>Privacy and confidentiality requirements</a:t>
            </a:r>
          </a:p>
          <a:p>
            <a:r>
              <a:rPr lang="en-US" sz="1600" dirty="0">
                <a:ea typeface="Calibri"/>
                <a:cs typeface="Calibri"/>
              </a:rPr>
              <a:t>Safety and risk management</a:t>
            </a:r>
          </a:p>
          <a:p>
            <a:r>
              <a:rPr lang="en-US" sz="1600" dirty="0">
                <a:ea typeface="Calibri"/>
                <a:cs typeface="Calibri"/>
              </a:rPr>
              <a:t>Best laboratory practices to ensure accurate results</a:t>
            </a:r>
          </a:p>
          <a:p>
            <a:r>
              <a:rPr lang="en-US" sz="1600" dirty="0">
                <a:ea typeface="Calibri"/>
                <a:cs typeface="Calibri"/>
              </a:rPr>
              <a:t>Trauma-informed and culturally responsive testing procedures</a:t>
            </a:r>
          </a:p>
        </p:txBody>
      </p:sp>
    </p:spTree>
    <p:extLst>
      <p:ext uri="{BB962C8B-B14F-4D97-AF65-F5344CB8AC3E}">
        <p14:creationId xmlns:p14="http://schemas.microsoft.com/office/powerpoint/2010/main" val="299840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STAFF TRAINING</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286664"/>
            <a:ext cx="11201400" cy="4847608"/>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You are receiving this training because you work directly with clients</a:t>
            </a:r>
            <a:endParaRPr lang="en-US" b="1" dirty="0">
              <a:ea typeface="Calibri"/>
              <a:cs typeface="Calibri"/>
            </a:endParaRPr>
          </a:p>
          <a:p>
            <a:pPr marL="625475" indent="-285750">
              <a:buFont typeface="Wingdings" panose="05000000000000000000" pitchFamily="2" charset="2"/>
              <a:buChar char="Ø"/>
            </a:pPr>
            <a:r>
              <a:rPr lang="en-US" dirty="0"/>
              <a:t>This training is provided upon hire and reviewed annually</a:t>
            </a:r>
            <a:endParaRPr lang="en-US" dirty="0">
              <a:ea typeface="Calibri"/>
              <a:cs typeface="Calibri"/>
            </a:endParaRPr>
          </a:p>
          <a:p>
            <a:pPr marL="625475" indent="-285750">
              <a:buFont typeface="Wingdings" panose="05000000000000000000" pitchFamily="2" charset="2"/>
              <a:buChar char="Ø"/>
            </a:pPr>
            <a:r>
              <a:rPr lang="en-US" dirty="0"/>
              <a:t>It includes  basic information on the following:</a:t>
            </a:r>
            <a:endParaRPr lang="en-US" dirty="0">
              <a:ea typeface="Calibri"/>
              <a:cs typeface="Calibri"/>
            </a:endParaRPr>
          </a:p>
          <a:p>
            <a:pPr marL="1025525" lvl="1">
              <a:buFont typeface="Wingdings" panose="05000000000000000000" pitchFamily="2" charset="2"/>
              <a:buChar char="Ø"/>
            </a:pPr>
            <a:r>
              <a:rPr lang="en-US" sz="1800" dirty="0"/>
              <a:t>Difference between readiness for treatment and readiness for abstinence</a:t>
            </a:r>
            <a:endParaRPr lang="en-US" sz="1800" dirty="0">
              <a:ea typeface="Calibri"/>
              <a:cs typeface="Calibri"/>
            </a:endParaRPr>
          </a:p>
          <a:p>
            <a:pPr marL="1025525" lvl="1">
              <a:buFont typeface="Wingdings" panose="05000000000000000000" pitchFamily="2" charset="2"/>
              <a:buChar char="Ø"/>
            </a:pPr>
            <a:r>
              <a:rPr lang="en-US" sz="1800" dirty="0"/>
              <a:t>Stages of Change by </a:t>
            </a:r>
            <a:r>
              <a:rPr lang="en-US" sz="1800"/>
              <a:t>Prochaska</a:t>
            </a:r>
            <a:r>
              <a:rPr lang="en-US" sz="1800" dirty="0"/>
              <a:t> and DiClemente</a:t>
            </a:r>
            <a:endParaRPr lang="en-US" sz="1800" dirty="0">
              <a:ea typeface="Calibri"/>
              <a:cs typeface="Calibri"/>
            </a:endParaRPr>
          </a:p>
          <a:p>
            <a:pPr marL="1025525" lvl="1">
              <a:buFont typeface="Wingdings" panose="05000000000000000000" pitchFamily="2" charset="2"/>
              <a:buChar char="Ø"/>
            </a:pPr>
            <a:r>
              <a:rPr lang="en-US" sz="1800" dirty="0"/>
              <a:t>Creating a welcoming service environment</a:t>
            </a:r>
            <a:endParaRPr lang="en-US" sz="1800" dirty="0">
              <a:ea typeface="Calibri"/>
              <a:cs typeface="Calibri"/>
            </a:endParaRPr>
          </a:p>
          <a:p>
            <a:pPr marL="1025525" lvl="1">
              <a:buFont typeface="Wingdings" panose="05000000000000000000" pitchFamily="2" charset="2"/>
              <a:buChar char="Ø"/>
            </a:pPr>
            <a:r>
              <a:rPr lang="en-US" sz="1800" dirty="0"/>
              <a:t>Tailoring services to client needs</a:t>
            </a:r>
            <a:endParaRPr lang="en-US" sz="1800" dirty="0">
              <a:ea typeface="Calibri"/>
              <a:cs typeface="Calibri"/>
            </a:endParaRPr>
          </a:p>
          <a:p>
            <a:r>
              <a:rPr lang="en-US" b="1" dirty="0"/>
              <a:t>You will also be provided future trainings to support your work with clients, including:</a:t>
            </a:r>
            <a:endParaRPr lang="en-US" dirty="0"/>
          </a:p>
          <a:p>
            <a:pPr marL="625475" indent="-285750">
              <a:buFont typeface="Wingdings" panose="05000000000000000000" pitchFamily="2" charset="2"/>
              <a:buChar char="Ø"/>
            </a:pPr>
            <a:r>
              <a:rPr lang="en-US" dirty="0"/>
              <a:t>Training on how to effectively implement Motivational Interviewing </a:t>
            </a:r>
            <a:endParaRPr lang="en-US" dirty="0">
              <a:ea typeface="Calibri"/>
              <a:cs typeface="Calibri"/>
            </a:endParaRPr>
          </a:p>
          <a:p>
            <a:pPr marL="625475" indent="-285750">
              <a:buFont typeface="Wingdings" panose="05000000000000000000" pitchFamily="2" charset="2"/>
              <a:buChar char="Ø"/>
            </a:pPr>
            <a:r>
              <a:rPr lang="en-US" dirty="0"/>
              <a:t>Additional training on the above topics as needed</a:t>
            </a:r>
            <a:endParaRPr lang="en-US" dirty="0">
              <a:ea typeface="Calibri"/>
              <a:cs typeface="Calibri"/>
            </a:endParaRPr>
          </a:p>
          <a:p>
            <a:pPr marL="625475" indent="-285750">
              <a:buFont typeface="Wingdings" panose="05000000000000000000" pitchFamily="2" charset="2"/>
              <a:buChar char="Ø"/>
            </a:pPr>
            <a:r>
              <a:rPr lang="en-US" dirty="0"/>
              <a:t>Staff meetings where supervisors and staff talk about these topics and improve services</a:t>
            </a:r>
            <a:endParaRPr lang="en-US" dirty="0">
              <a:ea typeface="Calibri"/>
              <a:cs typeface="Calibri"/>
            </a:endParaRPr>
          </a:p>
          <a:p>
            <a:pPr marL="339725" indent="0">
              <a:buNone/>
            </a:pPr>
            <a:endParaRPr lang="en-US" sz="1000" dirty="0"/>
          </a:p>
        </p:txBody>
      </p:sp>
    </p:spTree>
    <p:extLst>
      <p:ext uri="{BB962C8B-B14F-4D97-AF65-F5344CB8AC3E}">
        <p14:creationId xmlns:p14="http://schemas.microsoft.com/office/powerpoint/2010/main" val="218048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C41A-C486-85E9-D8DD-E4EBB9D8E9B8}"/>
              </a:ext>
            </a:extLst>
          </p:cNvPr>
          <p:cNvSpPr>
            <a:spLocks noGrp="1"/>
          </p:cNvSpPr>
          <p:nvPr>
            <p:ph type="title" idx="4294967295"/>
          </p:nvPr>
        </p:nvSpPr>
        <p:spPr>
          <a:xfrm>
            <a:off x="1868488" y="982663"/>
            <a:ext cx="8455025" cy="2695575"/>
          </a:xfrm>
        </p:spPr>
        <p:txBody>
          <a:bodyPr/>
          <a:lstStyle/>
          <a:p>
            <a:pPr algn="ctr"/>
            <a:r>
              <a:rPr lang="en-US" sz="5500" b="1" dirty="0"/>
              <a:t>ADMISSION POLICY</a:t>
            </a:r>
          </a:p>
        </p:txBody>
      </p:sp>
      <p:sp>
        <p:nvSpPr>
          <p:cNvPr id="4" name="Text Placeholder 3">
            <a:extLst>
              <a:ext uri="{FF2B5EF4-FFF2-40B4-BE49-F238E27FC236}">
                <a16:creationId xmlns:a16="http://schemas.microsoft.com/office/drawing/2014/main" id="{759F55CF-BA2C-EA89-E740-40723C85BC06}"/>
              </a:ext>
            </a:extLst>
          </p:cNvPr>
          <p:cNvSpPr>
            <a:spLocks noGrp="1"/>
          </p:cNvSpPr>
          <p:nvPr>
            <p:ph type="body" sz="half" idx="4294967295"/>
          </p:nvPr>
        </p:nvSpPr>
        <p:spPr>
          <a:xfrm>
            <a:off x="503238" y="5029200"/>
            <a:ext cx="11185525" cy="998538"/>
          </a:xfrm>
        </p:spPr>
        <p:txBody>
          <a:bodyPr>
            <a:normAutofit/>
          </a:bodyPr>
          <a:lstStyle/>
          <a:p>
            <a:pPr algn="ctr"/>
            <a:r>
              <a:rPr lang="en-US" sz="2400" b="1" i="1" dirty="0">
                <a:solidFill>
                  <a:schemeClr val="accent6">
                    <a:lumMod val="75000"/>
                  </a:schemeClr>
                </a:solidFill>
              </a:rPr>
              <a:t>What we do to ensure people want to enroll and stay in our treatment services</a:t>
            </a:r>
          </a:p>
        </p:txBody>
      </p:sp>
    </p:spTree>
    <p:extLst>
      <p:ext uri="{BB962C8B-B14F-4D97-AF65-F5344CB8AC3E}">
        <p14:creationId xmlns:p14="http://schemas.microsoft.com/office/powerpoint/2010/main" val="358235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9C26-D070-F1A8-3743-37EED17FC9F8}"/>
              </a:ext>
            </a:extLst>
          </p:cNvPr>
          <p:cNvSpPr>
            <a:spLocks noGrp="1"/>
          </p:cNvSpPr>
          <p:nvPr>
            <p:ph type="title"/>
          </p:nvPr>
        </p:nvSpPr>
        <p:spPr>
          <a:xfrm>
            <a:off x="675160" y="942399"/>
            <a:ext cx="2793158" cy="1358537"/>
          </a:xfrm>
        </p:spPr>
        <p:txBody>
          <a:bodyPr/>
          <a:lstStyle/>
          <a:p>
            <a:pPr algn="ctr"/>
            <a:r>
              <a:rPr lang="en-US" sz="3000" b="1" dirty="0"/>
              <a:t>ADMISSION POLICY OVERVIEW</a:t>
            </a:r>
            <a:endParaRPr lang="en-US" sz="3000" dirty="0"/>
          </a:p>
        </p:txBody>
      </p:sp>
      <p:sp>
        <p:nvSpPr>
          <p:cNvPr id="4" name="Text Placeholder 3">
            <a:extLst>
              <a:ext uri="{FF2B5EF4-FFF2-40B4-BE49-F238E27FC236}">
                <a16:creationId xmlns:a16="http://schemas.microsoft.com/office/drawing/2014/main" id="{3DCDFD6E-C310-F129-0308-B573F51EA621}"/>
              </a:ext>
            </a:extLst>
          </p:cNvPr>
          <p:cNvSpPr>
            <a:spLocks noGrp="1"/>
          </p:cNvSpPr>
          <p:nvPr>
            <p:ph type="body" sz="half" idx="2"/>
          </p:nvPr>
        </p:nvSpPr>
        <p:spPr>
          <a:xfrm>
            <a:off x="308386" y="2744046"/>
            <a:ext cx="3526706" cy="2226491"/>
          </a:xfrm>
        </p:spPr>
        <p:txBody>
          <a:bodyPr vert="horz" lIns="91440" tIns="45720" rIns="91440" bIns="45720" rtlCol="0" anchor="t">
            <a:normAutofit lnSpcReduction="10000"/>
          </a:bodyPr>
          <a:lstStyle/>
          <a:p>
            <a:pPr algn="ctr"/>
            <a:r>
              <a:rPr lang="en-US" sz="2600" b="1" dirty="0"/>
              <a:t>How is</a:t>
            </a:r>
            <a:r>
              <a:rPr lang="en-US" sz="2600" b="1" dirty="0">
                <a:solidFill>
                  <a:srgbClr val="FFFF00"/>
                </a:solidFill>
              </a:rPr>
              <a:t> </a:t>
            </a:r>
            <a:r>
              <a:rPr lang="en-US" sz="2600" b="1" dirty="0">
                <a:solidFill>
                  <a:schemeClr val="tx1"/>
                </a:solidFill>
                <a:highlight>
                  <a:srgbClr val="FFFF00"/>
                </a:highlight>
              </a:rPr>
              <a:t>[insert agency] </a:t>
            </a:r>
            <a:r>
              <a:rPr lang="en-US" sz="2600" b="1" dirty="0"/>
              <a:t> expanding access to care and increasing treatment admissions to better connect with those needing care?</a:t>
            </a:r>
          </a:p>
        </p:txBody>
      </p:sp>
      <p:sp>
        <p:nvSpPr>
          <p:cNvPr id="8" name="TextBox 7">
            <a:extLst>
              <a:ext uri="{FF2B5EF4-FFF2-40B4-BE49-F238E27FC236}">
                <a16:creationId xmlns:a16="http://schemas.microsoft.com/office/drawing/2014/main" id="{51A599F2-3189-87DB-599F-C89EC3C42B83}"/>
              </a:ext>
            </a:extLst>
          </p:cNvPr>
          <p:cNvSpPr txBox="1"/>
          <p:nvPr/>
        </p:nvSpPr>
        <p:spPr>
          <a:xfrm>
            <a:off x="4893333" y="582067"/>
            <a:ext cx="6094562" cy="5693866"/>
          </a:xfrm>
          <a:prstGeom prst="rect">
            <a:avLst/>
          </a:prstGeom>
          <a:noFill/>
        </p:spPr>
        <p:txBody>
          <a:bodyPr wrap="square">
            <a:spAutoFit/>
          </a:bodyPr>
          <a:lstStyle/>
          <a:p>
            <a:pPr marL="285750" indent="-285750">
              <a:spcAft>
                <a:spcPts val="600"/>
              </a:spcAft>
              <a:buClr>
                <a:srgbClr val="1D97AC"/>
              </a:buClr>
              <a:buFont typeface="Arial" panose="020B0604020202020204" pitchFamily="34" charset="0"/>
              <a:buChar char="•"/>
            </a:pPr>
            <a:r>
              <a:rPr lang="en-US" dirty="0"/>
              <a:t>Abstinence may be a goal, but abstinence is not a condition or prerequisite for admission</a:t>
            </a:r>
            <a:endParaRPr lang="en-US" dirty="0">
              <a:ea typeface="Calibri" panose="020F0502020204030204"/>
              <a:cs typeface="Calibri" panose="020F0502020204030204"/>
            </a:endParaRPr>
          </a:p>
          <a:p>
            <a:pPr marL="285750" indent="-285750">
              <a:spcAft>
                <a:spcPts val="600"/>
              </a:spcAft>
              <a:buClr>
                <a:srgbClr val="1D97AC"/>
              </a:buClr>
              <a:buFont typeface="Arial" panose="020B0604020202020204" pitchFamily="34" charset="0"/>
              <a:buChar char="•"/>
            </a:pPr>
            <a:r>
              <a:rPr lang="en-US" dirty="0"/>
              <a:t>Admission does not require a toxicology (drug/UA) test, though it can be performed, and the results must not result in either the denial or acceptance of an admission (whether + or -)</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Same day admission service is offered whenever possible</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Lapse and relapse are part of SUDs and we work with clients who want care</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Language assistance services are provided for any client who needs them to participate</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Clients with mental health conditions and psychiatric medications are served</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Medications for Addiction Treatment (MAT) is allowed and facilitated</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Medi-Cal does not need to be active or assigned to LA County for the patient to start receiving services</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Service environment matters, make it feel inviting</a:t>
            </a:r>
            <a:endParaRPr lang="en-US" dirty="0">
              <a:ea typeface="Calibri"/>
              <a:cs typeface="Calibri"/>
            </a:endParaRPr>
          </a:p>
        </p:txBody>
      </p:sp>
    </p:spTree>
    <p:extLst>
      <p:ext uri="{BB962C8B-B14F-4D97-AF65-F5344CB8AC3E}">
        <p14:creationId xmlns:p14="http://schemas.microsoft.com/office/powerpoint/2010/main" val="360797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72BE-30CE-64CB-9340-0B6572006A97}"/>
              </a:ext>
            </a:extLst>
          </p:cNvPr>
          <p:cNvSpPr>
            <a:spLocks noGrp="1"/>
          </p:cNvSpPr>
          <p:nvPr>
            <p:ph type="title"/>
          </p:nvPr>
        </p:nvSpPr>
        <p:spPr/>
        <p:txBody>
          <a:bodyPr/>
          <a:lstStyle/>
          <a:p>
            <a:r>
              <a:rPr lang="en-US" b="1"/>
              <a:t>Definitions</a:t>
            </a:r>
          </a:p>
        </p:txBody>
      </p:sp>
      <p:sp>
        <p:nvSpPr>
          <p:cNvPr id="3" name="Text Placeholder 2">
            <a:extLst>
              <a:ext uri="{FF2B5EF4-FFF2-40B4-BE49-F238E27FC236}">
                <a16:creationId xmlns:a16="http://schemas.microsoft.com/office/drawing/2014/main" id="{915CA401-0CE1-DFBA-CEA6-78B6B2F5C4B4}"/>
              </a:ext>
            </a:extLst>
          </p:cNvPr>
          <p:cNvSpPr>
            <a:spLocks noGrp="1"/>
          </p:cNvSpPr>
          <p:nvPr>
            <p:ph type="body" idx="1"/>
          </p:nvPr>
        </p:nvSpPr>
        <p:spPr>
          <a:xfrm>
            <a:off x="461936" y="2363495"/>
            <a:ext cx="4825157" cy="576262"/>
          </a:xfrm>
        </p:spPr>
        <p:txBody>
          <a:bodyPr>
            <a:normAutofit/>
          </a:bodyPr>
          <a:lstStyle/>
          <a:p>
            <a:r>
              <a:rPr lang="en-US" sz="2400" b="1" dirty="0"/>
              <a:t>Reaching the 95% (R95)	</a:t>
            </a:r>
          </a:p>
        </p:txBody>
      </p:sp>
      <p:sp>
        <p:nvSpPr>
          <p:cNvPr id="4" name="Content Placeholder 3">
            <a:extLst>
              <a:ext uri="{FF2B5EF4-FFF2-40B4-BE49-F238E27FC236}">
                <a16:creationId xmlns:a16="http://schemas.microsoft.com/office/drawing/2014/main" id="{4AB41093-6CBF-4DAE-4407-91A82A26FE7E}"/>
              </a:ext>
            </a:extLst>
          </p:cNvPr>
          <p:cNvSpPr>
            <a:spLocks noGrp="1"/>
          </p:cNvSpPr>
          <p:nvPr>
            <p:ph sz="half" idx="2"/>
          </p:nvPr>
        </p:nvSpPr>
        <p:spPr>
          <a:xfrm>
            <a:off x="461935" y="2909669"/>
            <a:ext cx="6896397" cy="3538045"/>
          </a:xfrm>
        </p:spPr>
        <p:txBody>
          <a:bodyPr>
            <a:noAutofit/>
          </a:bodyPr>
          <a:lstStyle/>
          <a:p>
            <a:r>
              <a:rPr lang="en-US" dirty="0"/>
              <a:t>This is an initiative specifically designed to reach the 95% of people who according to national data meet criteria for SUD treatment but either do not want it or chose not to access it by </a:t>
            </a:r>
            <a:r>
              <a:rPr lang="en-US" b="1" u="sng" dirty="0"/>
              <a:t>reducing barriers to care</a:t>
            </a:r>
            <a:r>
              <a:rPr lang="en-US" dirty="0"/>
              <a:t>, including but not limited to, updating admission and discharge policies to include admission and delivery of services to those who are not abstinent but are interested in receiving services, do not state a readiness for complete abstinence; developing and implementing a service design that accommodates those who are not ready for complete abstinence; and identifying new collaborative opportunities and/or alternate service locations to better reach this population.</a:t>
            </a:r>
          </a:p>
        </p:txBody>
      </p:sp>
      <p:sp>
        <p:nvSpPr>
          <p:cNvPr id="5" name="Text Placeholder 4">
            <a:extLst>
              <a:ext uri="{FF2B5EF4-FFF2-40B4-BE49-F238E27FC236}">
                <a16:creationId xmlns:a16="http://schemas.microsoft.com/office/drawing/2014/main" id="{7997C712-6A0A-0251-0292-63505641A069}"/>
              </a:ext>
            </a:extLst>
          </p:cNvPr>
          <p:cNvSpPr>
            <a:spLocks noGrp="1"/>
          </p:cNvSpPr>
          <p:nvPr>
            <p:ph type="body" sz="quarter" idx="3"/>
          </p:nvPr>
        </p:nvSpPr>
        <p:spPr>
          <a:xfrm>
            <a:off x="7719878" y="2363495"/>
            <a:ext cx="4150069" cy="576262"/>
          </a:xfrm>
        </p:spPr>
        <p:txBody>
          <a:bodyPr>
            <a:normAutofit/>
          </a:bodyPr>
          <a:lstStyle/>
          <a:p>
            <a:r>
              <a:rPr lang="en-US" sz="2400" b="1" dirty="0"/>
              <a:t>R95 Population</a:t>
            </a:r>
          </a:p>
        </p:txBody>
      </p:sp>
      <p:sp>
        <p:nvSpPr>
          <p:cNvPr id="6" name="Content Placeholder 5">
            <a:extLst>
              <a:ext uri="{FF2B5EF4-FFF2-40B4-BE49-F238E27FC236}">
                <a16:creationId xmlns:a16="http://schemas.microsoft.com/office/drawing/2014/main" id="{1B295F2C-9DCE-5CB6-F9A0-2BC5070334FA}"/>
              </a:ext>
            </a:extLst>
          </p:cNvPr>
          <p:cNvSpPr>
            <a:spLocks noGrp="1"/>
          </p:cNvSpPr>
          <p:nvPr>
            <p:ph sz="quarter" idx="4"/>
          </p:nvPr>
        </p:nvSpPr>
        <p:spPr>
          <a:xfrm>
            <a:off x="7719878" y="2909669"/>
            <a:ext cx="3875849" cy="2840039"/>
          </a:xfrm>
        </p:spPr>
        <p:txBody>
          <a:bodyPr>
            <a:noAutofit/>
          </a:bodyPr>
          <a:lstStyle/>
          <a:p>
            <a:r>
              <a:rPr lang="en-US"/>
              <a:t>Individuals who most likely did not come to the program with a clear desire to commit to treatment and achieve long-term abstinence but do recognize that their substance use has been problematic and/or are willing to take steps to address those issues through participation in services. </a:t>
            </a:r>
          </a:p>
        </p:txBody>
      </p:sp>
    </p:spTree>
    <p:extLst>
      <p:ext uri="{BB962C8B-B14F-4D97-AF65-F5344CB8AC3E}">
        <p14:creationId xmlns:p14="http://schemas.microsoft.com/office/powerpoint/2010/main" val="419091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979E-EAC9-EF4A-77C4-EFB8038642CF}"/>
              </a:ext>
            </a:extLst>
          </p:cNvPr>
          <p:cNvSpPr>
            <a:spLocks noGrp="1"/>
          </p:cNvSpPr>
          <p:nvPr>
            <p:ph type="title"/>
          </p:nvPr>
        </p:nvSpPr>
        <p:spPr/>
        <p:txBody>
          <a:bodyPr/>
          <a:lstStyle/>
          <a:p>
            <a:r>
              <a:rPr lang="en-US" b="1" dirty="0"/>
              <a:t>Definitions</a:t>
            </a:r>
          </a:p>
        </p:txBody>
      </p:sp>
      <p:sp>
        <p:nvSpPr>
          <p:cNvPr id="3" name="Text Placeholder 2">
            <a:extLst>
              <a:ext uri="{FF2B5EF4-FFF2-40B4-BE49-F238E27FC236}">
                <a16:creationId xmlns:a16="http://schemas.microsoft.com/office/drawing/2014/main" id="{9869D324-7965-7492-E25E-0BCB428F34AF}"/>
              </a:ext>
            </a:extLst>
          </p:cNvPr>
          <p:cNvSpPr>
            <a:spLocks noGrp="1"/>
          </p:cNvSpPr>
          <p:nvPr>
            <p:ph type="body" idx="1"/>
          </p:nvPr>
        </p:nvSpPr>
        <p:spPr>
          <a:xfrm>
            <a:off x="386898" y="1919129"/>
            <a:ext cx="3141878" cy="576262"/>
          </a:xfrm>
        </p:spPr>
        <p:txBody>
          <a:bodyPr lIns="91440" rIns="91440"/>
          <a:lstStyle/>
          <a:p>
            <a:r>
              <a:rPr lang="en-US" b="1" dirty="0">
                <a:solidFill>
                  <a:srgbClr val="234A70"/>
                </a:solidFill>
              </a:rPr>
              <a:t>Lapse	</a:t>
            </a:r>
            <a:r>
              <a:rPr lang="en-US" dirty="0">
                <a:solidFill>
                  <a:srgbClr val="234A70"/>
                </a:solidFill>
              </a:rPr>
              <a:t>	</a:t>
            </a:r>
          </a:p>
        </p:txBody>
      </p:sp>
      <p:sp>
        <p:nvSpPr>
          <p:cNvPr id="4" name="Text Placeholder 3">
            <a:extLst>
              <a:ext uri="{FF2B5EF4-FFF2-40B4-BE49-F238E27FC236}">
                <a16:creationId xmlns:a16="http://schemas.microsoft.com/office/drawing/2014/main" id="{120FE2D5-E884-7D19-0536-E0EB1CA739FA}"/>
              </a:ext>
            </a:extLst>
          </p:cNvPr>
          <p:cNvSpPr>
            <a:spLocks noGrp="1"/>
          </p:cNvSpPr>
          <p:nvPr>
            <p:ph type="body" sz="half" idx="15"/>
          </p:nvPr>
        </p:nvSpPr>
        <p:spPr>
          <a:xfrm>
            <a:off x="381078" y="2507723"/>
            <a:ext cx="3141878" cy="2116581"/>
          </a:xfrm>
        </p:spPr>
        <p:txBody>
          <a:bodyPr lIns="91440" rIns="91440">
            <a:normAutofit/>
          </a:bodyPr>
          <a:lstStyle/>
          <a:p>
            <a:r>
              <a:rPr lang="en-US" sz="1800" dirty="0"/>
              <a:t>A brief return to substance use following a sustained period of abstinence, despite the client remaining interested in SUD treatment and demonstrating a willingness to re-engage with treatment services.</a:t>
            </a:r>
          </a:p>
        </p:txBody>
      </p:sp>
      <p:sp>
        <p:nvSpPr>
          <p:cNvPr id="5" name="Text Placeholder 4">
            <a:extLst>
              <a:ext uri="{FF2B5EF4-FFF2-40B4-BE49-F238E27FC236}">
                <a16:creationId xmlns:a16="http://schemas.microsoft.com/office/drawing/2014/main" id="{7FC79A1F-91B4-492C-469C-7932224973A6}"/>
              </a:ext>
            </a:extLst>
          </p:cNvPr>
          <p:cNvSpPr>
            <a:spLocks noGrp="1"/>
          </p:cNvSpPr>
          <p:nvPr>
            <p:ph type="body" sz="quarter" idx="3"/>
          </p:nvPr>
        </p:nvSpPr>
        <p:spPr>
          <a:xfrm>
            <a:off x="3820932" y="1927211"/>
            <a:ext cx="3147009" cy="576262"/>
          </a:xfrm>
        </p:spPr>
        <p:txBody>
          <a:bodyPr/>
          <a:lstStyle/>
          <a:p>
            <a:r>
              <a:rPr lang="en-US" b="1" dirty="0">
                <a:solidFill>
                  <a:srgbClr val="234A70"/>
                </a:solidFill>
              </a:rPr>
              <a:t>Toxicology Testing</a:t>
            </a:r>
          </a:p>
        </p:txBody>
      </p:sp>
      <p:sp>
        <p:nvSpPr>
          <p:cNvPr id="6" name="Text Placeholder 5">
            <a:extLst>
              <a:ext uri="{FF2B5EF4-FFF2-40B4-BE49-F238E27FC236}">
                <a16:creationId xmlns:a16="http://schemas.microsoft.com/office/drawing/2014/main" id="{F19429DF-4A0B-FAE3-A8EB-786F1CE867B9}"/>
              </a:ext>
            </a:extLst>
          </p:cNvPr>
          <p:cNvSpPr>
            <a:spLocks noGrp="1"/>
          </p:cNvSpPr>
          <p:nvPr>
            <p:ph type="body" sz="half" idx="16"/>
          </p:nvPr>
        </p:nvSpPr>
        <p:spPr>
          <a:xfrm>
            <a:off x="3820932" y="2465252"/>
            <a:ext cx="4469628" cy="3742701"/>
          </a:xfrm>
        </p:spPr>
        <p:txBody>
          <a:bodyPr>
            <a:noAutofit/>
          </a:bodyPr>
          <a:lstStyle/>
          <a:p>
            <a:pPr marL="0" marR="0">
              <a:spcBef>
                <a:spcPts val="0"/>
              </a:spcBef>
              <a:spcAft>
                <a:spcPts val="0"/>
              </a:spcAft>
            </a:pPr>
            <a:r>
              <a:rPr lang="en-US" sz="1800" dirty="0">
                <a:effectLst/>
                <a:ea typeface="Calibri"/>
              </a:rPr>
              <a:t>A tool that can be offered alongside other clinical interventions to support </a:t>
            </a:r>
            <a:r>
              <a:rPr lang="en-US" sz="1800" dirty="0">
                <a:ea typeface="Calibri"/>
              </a:rPr>
              <a:t>clients</a:t>
            </a:r>
            <a:r>
              <a:rPr lang="en-US" sz="1800" dirty="0">
                <a:effectLst/>
                <a:ea typeface="Calibri"/>
              </a:rPr>
              <a:t>’ individualized goals and used by the treatment team to better inform care. The frequency of toxicology (also known as “drug” or “urinalysis”) testing is informed by clinical need. When a person has a clinically unexpected result or declines to test, this should prompt therapeutic discussions with the </a:t>
            </a:r>
            <a:r>
              <a:rPr lang="en-US" sz="1800" dirty="0">
                <a:ea typeface="Calibri"/>
              </a:rPr>
              <a:t>client</a:t>
            </a:r>
            <a:r>
              <a:rPr lang="en-US" sz="1800" dirty="0">
                <a:effectLst/>
                <a:ea typeface="Calibri"/>
              </a:rPr>
              <a:t> and consideration of the </a:t>
            </a:r>
            <a:r>
              <a:rPr lang="en-US" sz="1800" dirty="0">
                <a:ea typeface="Calibri"/>
              </a:rPr>
              <a:t>client's</a:t>
            </a:r>
            <a:r>
              <a:rPr lang="en-US" sz="1800" dirty="0">
                <a:effectLst/>
                <a:ea typeface="Calibri"/>
              </a:rPr>
              <a:t> plan of care, and it does not result in an automatic refusal in admission or discharge from treatment. Provider agency staff prioritize engaging a person in treatment, which may include referrals to additional appropriate services.</a:t>
            </a:r>
          </a:p>
        </p:txBody>
      </p:sp>
      <p:sp>
        <p:nvSpPr>
          <p:cNvPr id="7" name="Text Placeholder 6">
            <a:extLst>
              <a:ext uri="{FF2B5EF4-FFF2-40B4-BE49-F238E27FC236}">
                <a16:creationId xmlns:a16="http://schemas.microsoft.com/office/drawing/2014/main" id="{A768CB90-75BC-254D-7633-A9E1EC6CB59E}"/>
              </a:ext>
            </a:extLst>
          </p:cNvPr>
          <p:cNvSpPr>
            <a:spLocks noGrp="1"/>
          </p:cNvSpPr>
          <p:nvPr>
            <p:ph type="body" sz="quarter" idx="13"/>
          </p:nvPr>
        </p:nvSpPr>
        <p:spPr>
          <a:xfrm>
            <a:off x="8659372" y="2001799"/>
            <a:ext cx="3145730" cy="576262"/>
          </a:xfrm>
        </p:spPr>
        <p:txBody>
          <a:bodyPr/>
          <a:lstStyle/>
          <a:p>
            <a:r>
              <a:rPr lang="en-US" b="1">
                <a:solidFill>
                  <a:srgbClr val="234A70"/>
                </a:solidFill>
              </a:rPr>
              <a:t>Warm Handoff</a:t>
            </a:r>
          </a:p>
        </p:txBody>
      </p:sp>
      <p:sp>
        <p:nvSpPr>
          <p:cNvPr id="8" name="Text Placeholder 7">
            <a:extLst>
              <a:ext uri="{FF2B5EF4-FFF2-40B4-BE49-F238E27FC236}">
                <a16:creationId xmlns:a16="http://schemas.microsoft.com/office/drawing/2014/main" id="{5ED7DC4D-D260-F654-6105-7F8F36A78461}"/>
              </a:ext>
            </a:extLst>
          </p:cNvPr>
          <p:cNvSpPr>
            <a:spLocks noGrp="1"/>
          </p:cNvSpPr>
          <p:nvPr>
            <p:ph type="body" sz="half" idx="17"/>
          </p:nvPr>
        </p:nvSpPr>
        <p:spPr>
          <a:xfrm>
            <a:off x="8643675" y="2503473"/>
            <a:ext cx="3145536" cy="2847293"/>
          </a:xfrm>
        </p:spPr>
        <p:txBody>
          <a:bodyPr>
            <a:noAutofit/>
          </a:bodyPr>
          <a:lstStyle/>
          <a:p>
            <a:r>
              <a:rPr lang="en-US" sz="1800"/>
              <a:t>A transfer of a client from one SUD facility to another that occurs with agreement or at the request of the individual and where the involved agency makes every effort to facilitate a successful connection, preferably by ensuring that the individual arrives at the new facility (e.g., intake scheduled, transportation arranged).</a:t>
            </a:r>
          </a:p>
        </p:txBody>
      </p:sp>
      <p:sp>
        <p:nvSpPr>
          <p:cNvPr id="9" name="Text Placeholder 4">
            <a:extLst>
              <a:ext uri="{FF2B5EF4-FFF2-40B4-BE49-F238E27FC236}">
                <a16:creationId xmlns:a16="http://schemas.microsoft.com/office/drawing/2014/main" id="{14C9E14E-C5E8-CC1F-E808-A9A72E40736D}"/>
              </a:ext>
            </a:extLst>
          </p:cNvPr>
          <p:cNvSpPr txBox="1">
            <a:spLocks/>
          </p:cNvSpPr>
          <p:nvPr/>
        </p:nvSpPr>
        <p:spPr>
          <a:xfrm>
            <a:off x="386898" y="4409464"/>
            <a:ext cx="3147009"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r>
              <a:rPr lang="en-US" b="1" dirty="0">
                <a:solidFill>
                  <a:srgbClr val="234A70"/>
                </a:solidFill>
              </a:rPr>
              <a:t>Relapse</a:t>
            </a:r>
          </a:p>
        </p:txBody>
      </p:sp>
      <p:sp>
        <p:nvSpPr>
          <p:cNvPr id="10" name="Text Placeholder 5">
            <a:extLst>
              <a:ext uri="{FF2B5EF4-FFF2-40B4-BE49-F238E27FC236}">
                <a16:creationId xmlns:a16="http://schemas.microsoft.com/office/drawing/2014/main" id="{ABF7C10C-BA8E-AA88-655F-B867907B5CD5}"/>
              </a:ext>
            </a:extLst>
          </p:cNvPr>
          <p:cNvSpPr txBox="1">
            <a:spLocks/>
          </p:cNvSpPr>
          <p:nvPr/>
        </p:nvSpPr>
        <p:spPr>
          <a:xfrm>
            <a:off x="386899" y="4985727"/>
            <a:ext cx="3135224" cy="124782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r>
              <a:rPr lang="en-US" sz="1800" dirty="0"/>
              <a:t>A prolonged episode of substance use during which the client is not interested or open to receiving SUD treatment.</a:t>
            </a:r>
          </a:p>
        </p:txBody>
      </p:sp>
    </p:spTree>
    <p:extLst>
      <p:ext uri="{BB962C8B-B14F-4D97-AF65-F5344CB8AC3E}">
        <p14:creationId xmlns:p14="http://schemas.microsoft.com/office/powerpoint/2010/main" val="45815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C96D-B24B-86F7-93EA-BA3AD46DB525}"/>
              </a:ext>
            </a:extLst>
          </p:cNvPr>
          <p:cNvSpPr>
            <a:spLocks noGrp="1"/>
          </p:cNvSpPr>
          <p:nvPr>
            <p:ph type="title"/>
          </p:nvPr>
        </p:nvSpPr>
        <p:spPr/>
        <p:txBody>
          <a:bodyPr>
            <a:normAutofit fontScale="90000"/>
          </a:bodyPr>
          <a:lstStyle/>
          <a:p>
            <a:r>
              <a:rPr lang="en-US" sz="4000" b="1" dirty="0"/>
              <a:t>Readiness for treatment vs Readiness for abstinence</a:t>
            </a:r>
            <a:br>
              <a:rPr lang="en-US" b="1" dirty="0"/>
            </a:br>
            <a:r>
              <a:rPr lang="en-US" b="1" dirty="0"/>
              <a:t>What is the difference?</a:t>
            </a:r>
            <a:endParaRPr lang="en-US" b="1" dirty="0">
              <a:solidFill>
                <a:srgbClr val="1D97AC"/>
              </a:solidFill>
            </a:endParaRPr>
          </a:p>
        </p:txBody>
      </p:sp>
      <p:sp>
        <p:nvSpPr>
          <p:cNvPr id="3" name="Content Placeholder 2">
            <a:extLst>
              <a:ext uri="{FF2B5EF4-FFF2-40B4-BE49-F238E27FC236}">
                <a16:creationId xmlns:a16="http://schemas.microsoft.com/office/drawing/2014/main" id="{D3E08453-4EE9-AC81-BF54-76C54E62ACB4}"/>
              </a:ext>
            </a:extLst>
          </p:cNvPr>
          <p:cNvSpPr>
            <a:spLocks noGrp="1"/>
          </p:cNvSpPr>
          <p:nvPr>
            <p:ph sz="half" idx="1"/>
          </p:nvPr>
        </p:nvSpPr>
        <p:spPr>
          <a:xfrm>
            <a:off x="1097280" y="2078646"/>
            <a:ext cx="4937760" cy="4023359"/>
          </a:xfrm>
        </p:spPr>
        <p:txBody>
          <a:bodyPr/>
          <a:lstStyle/>
          <a:p>
            <a:r>
              <a:rPr lang="en-US" b="1" dirty="0">
                <a:solidFill>
                  <a:srgbClr val="234A70"/>
                </a:solidFill>
              </a:rPr>
              <a:t>Ready for Treatment</a:t>
            </a:r>
          </a:p>
          <a:p>
            <a:pPr lvl="1"/>
            <a:r>
              <a:rPr lang="en-US" dirty="0"/>
              <a:t>Understand that their substance use has negative impact on their life</a:t>
            </a:r>
          </a:p>
          <a:p>
            <a:pPr lvl="1"/>
            <a:r>
              <a:rPr lang="en-US" b="1" dirty="0">
                <a:solidFill>
                  <a:schemeClr val="tx1"/>
                </a:solidFill>
              </a:rPr>
              <a:t>May or may not have decided to stop using all substances</a:t>
            </a:r>
          </a:p>
          <a:p>
            <a:pPr lvl="1"/>
            <a:r>
              <a:rPr lang="en-US" dirty="0"/>
              <a:t>Want to talk to professional SUD staff and receive treatment services</a:t>
            </a:r>
          </a:p>
          <a:p>
            <a:pPr marL="0" indent="0">
              <a:buNone/>
            </a:pPr>
            <a:endParaRPr lang="en-US" sz="1000" b="1" dirty="0">
              <a:solidFill>
                <a:srgbClr val="7030A0"/>
              </a:solidFill>
            </a:endParaRPr>
          </a:p>
          <a:p>
            <a:r>
              <a:rPr lang="en-US" b="1" dirty="0">
                <a:solidFill>
                  <a:srgbClr val="234A70"/>
                </a:solidFill>
              </a:rPr>
              <a:t>Do we serve them? </a:t>
            </a:r>
            <a:r>
              <a:rPr lang="en-US" b="1" dirty="0">
                <a:solidFill>
                  <a:srgbClr val="1D97AC"/>
                </a:solidFill>
              </a:rPr>
              <a:t>YES!</a:t>
            </a:r>
          </a:p>
        </p:txBody>
      </p:sp>
      <p:sp>
        <p:nvSpPr>
          <p:cNvPr id="4" name="Content Placeholder 3">
            <a:extLst>
              <a:ext uri="{FF2B5EF4-FFF2-40B4-BE49-F238E27FC236}">
                <a16:creationId xmlns:a16="http://schemas.microsoft.com/office/drawing/2014/main" id="{38CC0332-2FA8-B3A1-CF64-5C0E0CA5ECFB}"/>
              </a:ext>
            </a:extLst>
          </p:cNvPr>
          <p:cNvSpPr>
            <a:spLocks noGrp="1"/>
          </p:cNvSpPr>
          <p:nvPr>
            <p:ph sz="half" idx="2"/>
          </p:nvPr>
        </p:nvSpPr>
        <p:spPr>
          <a:xfrm>
            <a:off x="6217920" y="2078647"/>
            <a:ext cx="4937760" cy="4023360"/>
          </a:xfrm>
        </p:spPr>
        <p:txBody>
          <a:bodyPr/>
          <a:lstStyle/>
          <a:p>
            <a:r>
              <a:rPr lang="en-US" b="1" dirty="0">
                <a:solidFill>
                  <a:srgbClr val="234A70"/>
                </a:solidFill>
              </a:rPr>
              <a:t>Ready for Abstinence</a:t>
            </a:r>
          </a:p>
          <a:p>
            <a:pPr lvl="1"/>
            <a:r>
              <a:rPr lang="en-US" dirty="0"/>
              <a:t>Understand that their substance use has negative impact on their life</a:t>
            </a:r>
          </a:p>
          <a:p>
            <a:pPr lvl="1"/>
            <a:r>
              <a:rPr lang="en-US" b="1" dirty="0">
                <a:solidFill>
                  <a:schemeClr val="tx1"/>
                </a:solidFill>
              </a:rPr>
              <a:t>Decided to stop using all substances and committed to abstinence</a:t>
            </a:r>
          </a:p>
          <a:p>
            <a:pPr lvl="1"/>
            <a:r>
              <a:rPr lang="en-US" dirty="0"/>
              <a:t>Want to talk to professional SUD staff and receive treatment services</a:t>
            </a:r>
          </a:p>
          <a:p>
            <a:pPr marL="457200" lvl="1" indent="0">
              <a:buNone/>
            </a:pPr>
            <a:endParaRPr lang="en-US" sz="1000" b="1" dirty="0">
              <a:solidFill>
                <a:srgbClr val="7030A0"/>
              </a:solidFill>
            </a:endParaRPr>
          </a:p>
          <a:p>
            <a:r>
              <a:rPr lang="en-US" b="1" dirty="0">
                <a:solidFill>
                  <a:srgbClr val="234A70"/>
                </a:solidFill>
              </a:rPr>
              <a:t>Do we serve them? </a:t>
            </a:r>
            <a:r>
              <a:rPr lang="en-US" b="1" dirty="0">
                <a:solidFill>
                  <a:srgbClr val="1D97AC"/>
                </a:solidFill>
              </a:rPr>
              <a:t>YES!</a:t>
            </a:r>
          </a:p>
          <a:p>
            <a:endParaRPr lang="en-US" b="1" dirty="0">
              <a:solidFill>
                <a:srgbClr val="7030A0"/>
              </a:solidFill>
            </a:endParaRPr>
          </a:p>
          <a:p>
            <a:pPr lvl="1"/>
            <a:endParaRPr lang="en-US" dirty="0"/>
          </a:p>
        </p:txBody>
      </p:sp>
      <p:sp>
        <p:nvSpPr>
          <p:cNvPr id="6" name="TextBox 5">
            <a:extLst>
              <a:ext uri="{FF2B5EF4-FFF2-40B4-BE49-F238E27FC236}">
                <a16:creationId xmlns:a16="http://schemas.microsoft.com/office/drawing/2014/main" id="{2AD1A748-6CED-9E97-13F6-B8382BB5C0C0}"/>
              </a:ext>
            </a:extLst>
          </p:cNvPr>
          <p:cNvSpPr txBox="1"/>
          <p:nvPr/>
        </p:nvSpPr>
        <p:spPr>
          <a:xfrm>
            <a:off x="1097280" y="5294077"/>
            <a:ext cx="10058400" cy="584775"/>
          </a:xfrm>
          <a:prstGeom prst="rect">
            <a:avLst/>
          </a:prstGeom>
          <a:solidFill>
            <a:srgbClr val="1D97AC"/>
          </a:solidFill>
        </p:spPr>
        <p:txBody>
          <a:bodyPr wrap="square">
            <a:spAutoFit/>
          </a:bodyPr>
          <a:lstStyle/>
          <a:p>
            <a:pPr algn="ctr"/>
            <a:r>
              <a:rPr lang="en-US" sz="3200" dirty="0">
                <a:solidFill>
                  <a:schemeClr val="bg1"/>
                </a:solidFill>
              </a:rPr>
              <a:t>We serve both!</a:t>
            </a:r>
          </a:p>
        </p:txBody>
      </p:sp>
    </p:spTree>
    <p:extLst>
      <p:ext uri="{BB962C8B-B14F-4D97-AF65-F5344CB8AC3E}">
        <p14:creationId xmlns:p14="http://schemas.microsoft.com/office/powerpoint/2010/main" val="180305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046"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RECOVERY GOALS – ABSTINENCE AND NON-ABSTINENCE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483699" cy="5345884"/>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OUTPATIENT AND RESIDENTIAL / INPATIENT LEVELS OF CARE</a:t>
            </a:r>
          </a:p>
          <a:p>
            <a:pPr marL="625475" indent="-285750">
              <a:buFont typeface="Wingdings" panose="05000000000000000000" pitchFamily="2" charset="2"/>
              <a:buChar char="Ø"/>
            </a:pPr>
            <a:r>
              <a:rPr lang="en-US" dirty="0"/>
              <a:t>Prospective clients who are </a:t>
            </a:r>
            <a:r>
              <a:rPr lang="en-US" u="sng" dirty="0"/>
              <a:t>unsure</a:t>
            </a:r>
            <a:r>
              <a:rPr lang="en-US" dirty="0"/>
              <a:t> about abstinence are encouraged to participate in an intake appointment. </a:t>
            </a:r>
            <a:endParaRPr lang="en-US" dirty="0">
              <a:ea typeface="Calibri"/>
              <a:cs typeface="Calibri"/>
            </a:endParaRPr>
          </a:p>
          <a:p>
            <a:pPr marL="625475" indent="-285750">
              <a:buFont typeface="Wingdings" panose="05000000000000000000" pitchFamily="2" charset="2"/>
              <a:buChar char="Ø"/>
            </a:pPr>
            <a:r>
              <a:rPr lang="en-US" dirty="0"/>
              <a:t>Staff accept clients where they are at in their recovery journey and offer services to match their needs. For example, some clients may receive more individual than group services.</a:t>
            </a:r>
            <a:endParaRPr lang="en-US" dirty="0">
              <a:ea typeface="Calibri"/>
              <a:cs typeface="Calibri"/>
            </a:endParaRPr>
          </a:p>
          <a:p>
            <a:pPr marL="625475" indent="-285750">
              <a:buFont typeface="Wingdings" panose="05000000000000000000" pitchFamily="2" charset="2"/>
              <a:buChar char="Ø"/>
            </a:pPr>
            <a:r>
              <a:rPr lang="en-US" dirty="0"/>
              <a:t>Staff use Motivational Interviewing techniques to maintain an open dialogue with clients to discuss their goals which may evolve over the treatment episode</a:t>
            </a:r>
            <a:endParaRPr lang="en-US" dirty="0">
              <a:ea typeface="Calibri"/>
              <a:cs typeface="Calibri"/>
            </a:endParaRPr>
          </a:p>
          <a:p>
            <a:r>
              <a:rPr lang="en-US" b="1" dirty="0"/>
              <a:t>RESIDENTIAL / INPATIENT LEVELS OF CARE  </a:t>
            </a:r>
            <a:r>
              <a:rPr lang="en-US" sz="1400" i="1" dirty="0">
                <a:solidFill>
                  <a:srgbClr val="404040"/>
                </a:solidFill>
                <a:highlight>
                  <a:srgbClr val="FFFF00"/>
                </a:highlight>
              </a:rPr>
              <a:t>[THIS SECTION MAY BE REMOVED IF AGENCY DOES NOT OFFER THIS LEVEL OF CARE]</a:t>
            </a:r>
            <a:endParaRPr lang="en-US" sz="1400" i="1" dirty="0">
              <a:solidFill>
                <a:srgbClr val="404040"/>
              </a:solidFill>
              <a:highlight>
                <a:srgbClr val="FFFF00"/>
              </a:highlight>
              <a:ea typeface="Calibri"/>
              <a:cs typeface="Calibri"/>
            </a:endParaRPr>
          </a:p>
          <a:p>
            <a:pPr marL="625475" indent="-285750">
              <a:buFont typeface="Wingdings" panose="05000000000000000000" pitchFamily="2" charset="2"/>
              <a:buChar char="Ø"/>
            </a:pPr>
            <a:r>
              <a:rPr lang="en-US" dirty="0"/>
              <a:t>Admitting a client without abstinence goals </a:t>
            </a:r>
            <a:r>
              <a:rPr lang="en-US" u="sng" dirty="0"/>
              <a:t>does not mean they can use onsite</a:t>
            </a:r>
            <a:r>
              <a:rPr lang="en-US" dirty="0"/>
              <a:t>. </a:t>
            </a:r>
            <a:endParaRPr lang="en-US" dirty="0">
              <a:ea typeface="Calibri"/>
              <a:cs typeface="Calibri"/>
            </a:endParaRPr>
          </a:p>
          <a:p>
            <a:pPr marL="625475" indent="-285750">
              <a:buFont typeface="Wingdings" panose="05000000000000000000" pitchFamily="2" charset="2"/>
              <a:buChar char="Ø"/>
            </a:pPr>
            <a:r>
              <a:rPr lang="en-US" dirty="0"/>
              <a:t>New clients do not need a negative toxicology test to be admitted. Use of substances in the prior 24-hours is not be a barrier to admission for clients who are able to participate in care and do not have acute medical or behavioral systems requiring stabilization first. </a:t>
            </a:r>
            <a:endParaRPr lang="en-US" dirty="0">
              <a:ea typeface="Calibri"/>
              <a:cs typeface="Calibri"/>
            </a:endParaRPr>
          </a:p>
          <a:p>
            <a:pPr marL="625475" indent="-285750">
              <a:buFont typeface="Wingdings" panose="05000000000000000000" pitchFamily="2" charset="2"/>
              <a:buChar char="Ø"/>
            </a:pPr>
            <a:r>
              <a:rPr lang="en-US" dirty="0"/>
              <a:t>It is not a standard practice to refer clients for medical clearance solely because of identified substance use; the decision to transfer a client for hospital care is based on what is clinically appropriate for the client determined through consultation with qualified professions. </a:t>
            </a:r>
            <a:endParaRPr lang="en-US" dirty="0">
              <a:ea typeface="Calibri"/>
              <a:cs typeface="Calibri"/>
            </a:endParaRPr>
          </a:p>
        </p:txBody>
      </p:sp>
    </p:spTree>
    <p:extLst>
      <p:ext uri="{BB962C8B-B14F-4D97-AF65-F5344CB8AC3E}">
        <p14:creationId xmlns:p14="http://schemas.microsoft.com/office/powerpoint/2010/main" val="223884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ACCOMODATIONS – MAKING EVERY EFFORT TO ENROLL EACH QUALIFIED PERSON</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7776360"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INTERPRETER SERVICES</a:t>
            </a:r>
          </a:p>
          <a:p>
            <a:pPr marL="625475" indent="-285750">
              <a:buFont typeface="Wingdings" panose="05000000000000000000" pitchFamily="2" charset="2"/>
              <a:buChar char="Ø"/>
            </a:pPr>
            <a:r>
              <a:rPr lang="en-US" dirty="0"/>
              <a:t>People are not turned away or denied services because of a need or preference to receive services in a non-English language including sign language for persons who are deaf or hard or hearing or who need supports to address visually impairments. </a:t>
            </a:r>
            <a:endParaRPr lang="en-US" dirty="0">
              <a:ea typeface="Calibri"/>
              <a:cs typeface="Calibri"/>
            </a:endParaRPr>
          </a:p>
          <a:p>
            <a:pPr marL="625475" indent="-285750">
              <a:buFont typeface="Wingdings" panose="05000000000000000000" pitchFamily="2" charset="2"/>
              <a:buChar char="Ø"/>
            </a:pPr>
            <a:r>
              <a:rPr lang="en-US" dirty="0"/>
              <a:t>At minimum, a screening is provided using interpreter services BEFORE a referral and warm handoff to a program that can offers services in a preferred language.  </a:t>
            </a:r>
            <a:endParaRPr lang="en-US" dirty="0">
              <a:ea typeface="Calibri"/>
              <a:cs typeface="Calibri"/>
            </a:endParaRPr>
          </a:p>
          <a:p>
            <a:pPr marL="625475" indent="-285750">
              <a:buFont typeface="Wingdings" panose="05000000000000000000" pitchFamily="2" charset="2"/>
              <a:buChar char="Ø"/>
            </a:pPr>
            <a:r>
              <a:rPr lang="en-US" dirty="0"/>
              <a:t>If a person prefers to receive services at our program, this is how you access interpreter services:</a:t>
            </a:r>
            <a:endParaRPr lang="en-US" dirty="0">
              <a:ea typeface="Calibri"/>
              <a:cs typeface="Calibri"/>
            </a:endParaRPr>
          </a:p>
          <a:p>
            <a:pPr marL="1025525" lvl="1">
              <a:buFont typeface="Wingdings" panose="05000000000000000000" pitchFamily="2" charset="2"/>
              <a:buChar char="Ø"/>
            </a:pPr>
            <a:r>
              <a:rPr lang="en-US" dirty="0">
                <a:highlight>
                  <a:srgbClr val="FFFF00"/>
                </a:highlight>
              </a:rPr>
              <a:t>[INSERT AGENCY POLICY AND INSTRUCTIONS HERE, IN ALIGNMENT WITH THE R95 ADMISSION POLICY REQUIRED LANGUAGE. IF APPLICABLE, INCLUDE NAME OF AND CONTACT INFORMATION FOR IDENTIFIED AGENCY/VENDOR PROVIDING LANGUAGE INTERPRETATION. [NOTE: Service must be accessible from intake, through treatment, referrals and discharge.]</a:t>
            </a:r>
            <a:r>
              <a:rPr lang="en-US" dirty="0">
                <a:solidFill>
                  <a:srgbClr val="404040"/>
                </a:solidFill>
                <a:highlight>
                  <a:srgbClr val="FFFF00"/>
                </a:highlight>
                <a:latin typeface="Century Gothic"/>
                <a:cs typeface="Arial"/>
              </a:rPr>
              <a:t> </a:t>
            </a:r>
            <a:endParaRPr lang="en-US" sz="1200" dirty="0">
              <a:solidFill>
                <a:srgbClr val="404040"/>
              </a:solidFill>
              <a:latin typeface="Century Gothic"/>
              <a:cs typeface="Arial"/>
            </a:endParaRPr>
          </a:p>
        </p:txBody>
      </p:sp>
      <p:sp>
        <p:nvSpPr>
          <p:cNvPr id="2" name="Content Placeholder 2">
            <a:extLst>
              <a:ext uri="{FF2B5EF4-FFF2-40B4-BE49-F238E27FC236}">
                <a16:creationId xmlns:a16="http://schemas.microsoft.com/office/drawing/2014/main" id="{997B45E5-502C-ECF7-EB66-5CBA7981DFDE}"/>
              </a:ext>
            </a:extLst>
          </p:cNvPr>
          <p:cNvSpPr txBox="1">
            <a:spLocks/>
          </p:cNvSpPr>
          <p:nvPr/>
        </p:nvSpPr>
        <p:spPr>
          <a:xfrm>
            <a:off x="8522898" y="1339396"/>
            <a:ext cx="3382725"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11125" indent="0">
              <a:buNone/>
            </a:pPr>
            <a:r>
              <a:rPr lang="en-US" b="1" dirty="0"/>
              <a:t>We Serve and Enroll:</a:t>
            </a:r>
          </a:p>
          <a:p>
            <a:pPr marL="285750" indent="-174625">
              <a:buFont typeface="Wingdings" panose="05000000000000000000" pitchFamily="2" charset="2"/>
              <a:buChar char="Ø"/>
            </a:pPr>
            <a:r>
              <a:rPr lang="en-US" dirty="0"/>
              <a:t>People with visual impairments, including vision loss or blindness</a:t>
            </a:r>
          </a:p>
          <a:p>
            <a:pPr marL="285750" indent="-174625">
              <a:buFont typeface="Wingdings" panose="05000000000000000000" pitchFamily="2" charset="2"/>
              <a:buChar char="Ø"/>
            </a:pPr>
            <a:r>
              <a:rPr lang="en-US" dirty="0"/>
              <a:t>People with auditory impairments, including deafness</a:t>
            </a:r>
          </a:p>
          <a:p>
            <a:pPr marL="285750" indent="-174625">
              <a:buFont typeface="Wingdings" panose="05000000000000000000" pitchFamily="2" charset="2"/>
              <a:buChar char="Ø"/>
            </a:pPr>
            <a:r>
              <a:rPr lang="en-US" dirty="0"/>
              <a:t>People whose preferred language is not English</a:t>
            </a:r>
          </a:p>
          <a:p>
            <a:pPr marL="285750" indent="-174625">
              <a:buFont typeface="Wingdings" panose="05000000000000000000" pitchFamily="2" charset="2"/>
              <a:buChar char="Ø"/>
            </a:pPr>
            <a:r>
              <a:rPr lang="en-US" dirty="0"/>
              <a:t>People whose preferred language is not spoken by staff</a:t>
            </a:r>
          </a:p>
        </p:txBody>
      </p:sp>
    </p:spTree>
    <p:extLst>
      <p:ext uri="{BB962C8B-B14F-4D97-AF65-F5344CB8AC3E}">
        <p14:creationId xmlns:p14="http://schemas.microsoft.com/office/powerpoint/2010/main" val="110025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5769-4824-46DE-3F7F-4286E599AB89}"/>
              </a:ext>
            </a:extLst>
          </p:cNvPr>
          <p:cNvSpPr>
            <a:spLocks noGrp="1"/>
          </p:cNvSpPr>
          <p:nvPr>
            <p:ph type="title" idx="4294967295"/>
          </p:nvPr>
        </p:nvSpPr>
        <p:spPr>
          <a:xfrm>
            <a:off x="5865095" y="200533"/>
            <a:ext cx="6031345" cy="1325563"/>
          </a:xfrm>
        </p:spPr>
        <p:txBody>
          <a:bodyPr/>
          <a:lstStyle/>
          <a:p>
            <a:r>
              <a:rPr lang="en-US"/>
              <a:t>Instructions</a:t>
            </a:r>
          </a:p>
        </p:txBody>
      </p:sp>
      <p:sp>
        <p:nvSpPr>
          <p:cNvPr id="3" name="Content Placeholder 2">
            <a:extLst>
              <a:ext uri="{FF2B5EF4-FFF2-40B4-BE49-F238E27FC236}">
                <a16:creationId xmlns:a16="http://schemas.microsoft.com/office/drawing/2014/main" id="{C2FA5B43-3D65-E861-E272-7054480272A5}"/>
              </a:ext>
            </a:extLst>
          </p:cNvPr>
          <p:cNvSpPr>
            <a:spLocks noGrp="1"/>
          </p:cNvSpPr>
          <p:nvPr>
            <p:ph idx="4294967295"/>
          </p:nvPr>
        </p:nvSpPr>
        <p:spPr>
          <a:xfrm>
            <a:off x="5984590" y="1526096"/>
            <a:ext cx="5911850" cy="5064485"/>
          </a:xfrm>
          <a:ln>
            <a:noFill/>
          </a:ln>
        </p:spPr>
        <p:txBody>
          <a:bodyPr vert="horz" lIns="0" tIns="45720" rIns="0" bIns="45720" rtlCol="0" anchor="t">
            <a:normAutofit fontScale="92500" lnSpcReduction="20000"/>
          </a:bodyPr>
          <a:lstStyle/>
          <a:p>
            <a:pPr marL="0" indent="0">
              <a:buNone/>
            </a:pPr>
            <a:r>
              <a:rPr lang="en-US" sz="2000" dirty="0"/>
              <a:t>This training deck is being provided as a template by LA County Department of Public Health (LACDPH) </a:t>
            </a:r>
            <a:r>
              <a:rPr lang="en-US" sz="2000" dirty="0">
                <a:hlinkClick r:id="rId2"/>
              </a:rPr>
              <a:t>Substance Abuse Prevention and Control (SAPC)</a:t>
            </a:r>
            <a:r>
              <a:rPr lang="en-US" sz="2000" dirty="0"/>
              <a:t> as part of the </a:t>
            </a:r>
            <a:r>
              <a:rPr lang="en-US" sz="2000" dirty="0">
                <a:hlinkClick r:id="rId3"/>
              </a:rPr>
              <a:t>Reaching the 95% </a:t>
            </a:r>
            <a:r>
              <a:rPr lang="en-US" sz="2000" dirty="0"/>
              <a:t>initiative to engage more people in life-saving SUD treatment services.</a:t>
            </a:r>
          </a:p>
          <a:p>
            <a:pPr marL="0" indent="0">
              <a:buNone/>
            </a:pPr>
            <a:r>
              <a:rPr lang="en-US" sz="2000" dirty="0"/>
              <a:t>All content highlighted in </a:t>
            </a:r>
            <a:r>
              <a:rPr lang="en-US" sz="2000" dirty="0">
                <a:solidFill>
                  <a:schemeClr val="tx1"/>
                </a:solidFill>
                <a:highlight>
                  <a:srgbClr val="FFFF00"/>
                </a:highlight>
              </a:rPr>
              <a:t>yellow</a:t>
            </a:r>
            <a:r>
              <a:rPr lang="en-US" sz="2000" dirty="0"/>
              <a:t> should be updated with your agency’s name, policies, etc. before this deck is used for training. This material may be used in its entirety or in parts across a series of meetings, as long as all concepts are covered.</a:t>
            </a:r>
            <a:endParaRPr lang="en-US" sz="2000" b="1" dirty="0"/>
          </a:p>
          <a:p>
            <a:pPr marL="0" indent="0">
              <a:spcBef>
                <a:spcPts val="1800"/>
              </a:spcBef>
              <a:buNone/>
            </a:pPr>
            <a:r>
              <a:rPr lang="en-US" sz="2000" b="1" dirty="0"/>
              <a:t>Intended audience: </a:t>
            </a:r>
            <a:r>
              <a:rPr lang="en-US" sz="2000" dirty="0"/>
              <a:t>Clinician, non-clinician, administrative, and support staff in agencies that provide substance use services and/or housing or social services who serve clients with SUD</a:t>
            </a:r>
            <a:endParaRPr lang="en-US" sz="2000" dirty="0">
              <a:ea typeface="Calibri"/>
              <a:cs typeface="Calibri"/>
            </a:endParaRPr>
          </a:p>
          <a:p>
            <a:pPr marL="0" indent="0">
              <a:spcAft>
                <a:spcPts val="1800"/>
              </a:spcAft>
              <a:buNone/>
            </a:pPr>
            <a:r>
              <a:rPr lang="en-US" sz="2000" b="1" dirty="0"/>
              <a:t>Intended use: I</a:t>
            </a:r>
            <a:r>
              <a:rPr lang="en-US" sz="2000" dirty="0"/>
              <a:t>nternal staff training (onboarding, annual refresher, etc.)</a:t>
            </a:r>
            <a:endParaRPr lang="en-US" sz="2000" dirty="0">
              <a:ea typeface="Calibri"/>
              <a:cs typeface="Calibri"/>
            </a:endParaRPr>
          </a:p>
          <a:p>
            <a:pPr marL="0" indent="0">
              <a:buNone/>
            </a:pPr>
            <a:r>
              <a:rPr lang="en-US" sz="2000" dirty="0"/>
              <a:t>Questions about the material can be emailed to </a:t>
            </a:r>
            <a:br>
              <a:rPr lang="en-US" sz="2000" dirty="0"/>
            </a:br>
            <a:r>
              <a:rPr lang="en-US" sz="2000" dirty="0">
                <a:hlinkClick r:id="rId4"/>
              </a:rPr>
              <a:t>SAPC-R95@ph.lacounty.gov</a:t>
            </a:r>
            <a:endParaRPr lang="en-US" sz="2000" dirty="0"/>
          </a:p>
        </p:txBody>
      </p:sp>
      <p:sp>
        <p:nvSpPr>
          <p:cNvPr id="4" name="TextBox 3">
            <a:extLst>
              <a:ext uri="{FF2B5EF4-FFF2-40B4-BE49-F238E27FC236}">
                <a16:creationId xmlns:a16="http://schemas.microsoft.com/office/drawing/2014/main" id="{F2B12348-F9FC-53DD-B100-18FD126033CC}"/>
              </a:ext>
            </a:extLst>
          </p:cNvPr>
          <p:cNvSpPr txBox="1"/>
          <p:nvPr/>
        </p:nvSpPr>
        <p:spPr>
          <a:xfrm>
            <a:off x="7647709" y="200533"/>
            <a:ext cx="4544291" cy="369332"/>
          </a:xfrm>
          <a:prstGeom prst="rect">
            <a:avLst/>
          </a:prstGeom>
          <a:solidFill>
            <a:srgbClr val="FFFF00"/>
          </a:solidFill>
        </p:spPr>
        <p:txBody>
          <a:bodyPr wrap="square" lIns="91440" tIns="45720" rIns="91440" bIns="45720" rtlCol="0" anchor="t">
            <a:spAutoFit/>
          </a:bodyPr>
          <a:lstStyle/>
          <a:p>
            <a:r>
              <a:rPr lang="en-US" dirty="0"/>
              <a:t>Remove this slide before use</a:t>
            </a:r>
            <a:endParaRPr lang="en-US" dirty="0">
              <a:ea typeface="Calibri"/>
              <a:cs typeface="Calibri"/>
            </a:endParaRPr>
          </a:p>
        </p:txBody>
      </p:sp>
      <p:sp>
        <p:nvSpPr>
          <p:cNvPr id="5" name="Rectangle 4">
            <a:extLst>
              <a:ext uri="{FF2B5EF4-FFF2-40B4-BE49-F238E27FC236}">
                <a16:creationId xmlns:a16="http://schemas.microsoft.com/office/drawing/2014/main" id="{93230856-6E89-5A80-5411-3E50EF6A12D6}"/>
              </a:ext>
            </a:extLst>
          </p:cNvPr>
          <p:cNvSpPr/>
          <p:nvPr/>
        </p:nvSpPr>
        <p:spPr>
          <a:xfrm>
            <a:off x="-7298" y="-13856"/>
            <a:ext cx="5493326" cy="6871855"/>
          </a:xfrm>
          <a:prstGeom prst="rect">
            <a:avLst/>
          </a:prstGeom>
          <a:solidFill>
            <a:srgbClr val="06587A"/>
          </a:solidFill>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r>
              <a:rPr lang="en-US" sz="3200" b="1" dirty="0">
                <a:latin typeface="+mj-lt"/>
              </a:rPr>
              <a:t>Reaching the 95%</a:t>
            </a:r>
          </a:p>
          <a:p>
            <a:r>
              <a:rPr lang="en-US" b="1" dirty="0"/>
              <a:t>Staff training resource</a:t>
            </a:r>
          </a:p>
          <a:p>
            <a:endParaRPr lang="en-US" dirty="0"/>
          </a:p>
          <a:p>
            <a:r>
              <a:rPr lang="en-US" i="1" dirty="0"/>
              <a:t>Goals of Reaching the 95%</a:t>
            </a:r>
          </a:p>
          <a:p>
            <a:pPr marL="285750" indent="-285750">
              <a:buFont typeface="Arial" panose="020B0604020202020204" pitchFamily="34" charset="0"/>
              <a:buChar char="•"/>
            </a:pPr>
            <a:r>
              <a:rPr lang="en-US" sz="1600" dirty="0"/>
              <a:t>To ensure that we are designing a specialty SUD system that is focused not just on the ~5% of people with SUDs who are already receiving and open to treatment, but also the ~95% of people with SUDs who do not receive treatment for any reason.</a:t>
            </a:r>
          </a:p>
          <a:p>
            <a:endParaRPr lang="en-US" sz="1600" dirty="0"/>
          </a:p>
          <a:p>
            <a:pPr marL="285750" indent="-285750">
              <a:buFont typeface="Arial" panose="020B0604020202020204" pitchFamily="34" charset="0"/>
              <a:buChar char="•"/>
            </a:pPr>
            <a:r>
              <a:rPr lang="en-US" sz="1600" dirty="0"/>
              <a:t>To communicate – through words, policies, and actions – that people with SUD are worthy of our time and attention, no matter where they are in their recovery journey or their stage of readiness for change.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To disconnect the concept of readiness for treatment from readiness for abstinence. Requiring abstinence is too high of a bar, and people who are not yet ready for complete abstinence should still be considered for SUD treatment.</a:t>
            </a:r>
          </a:p>
        </p:txBody>
      </p:sp>
      <p:sp>
        <p:nvSpPr>
          <p:cNvPr id="6" name="Rectangle 5">
            <a:extLst>
              <a:ext uri="{FF2B5EF4-FFF2-40B4-BE49-F238E27FC236}">
                <a16:creationId xmlns:a16="http://schemas.microsoft.com/office/drawing/2014/main" id="{78FE970F-9F48-7E77-8B09-3954F5C9BFB8}"/>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0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SAME DAY ADMISSIONS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114782"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DON’T MISS AN OPPORTUNITY TO CONNECT WITH SOMEONE WHO IS READY FOR SERVICES</a:t>
            </a:r>
          </a:p>
          <a:p>
            <a:pPr marL="625475" indent="-285750">
              <a:buFont typeface="Wingdings" panose="05000000000000000000" pitchFamily="2" charset="2"/>
              <a:buChar char="Ø"/>
            </a:pPr>
            <a:r>
              <a:rPr lang="en-US" dirty="0"/>
              <a:t>Every effort is made to offer individuals same-day intake and admission appointments to better ensure that those who reach out for care receive services</a:t>
            </a:r>
            <a:endParaRPr lang="en-US" dirty="0">
              <a:ea typeface="Calibri"/>
              <a:cs typeface="Calibri"/>
            </a:endParaRPr>
          </a:p>
          <a:p>
            <a:pPr marL="1025525" lvl="1">
              <a:buFont typeface="Wingdings" panose="05000000000000000000" pitchFamily="2" charset="2"/>
              <a:buChar char="Ø"/>
            </a:pPr>
            <a:r>
              <a:rPr lang="en-US" sz="1800" dirty="0"/>
              <a:t>This means at least a meaningful interaction is provided so that the person wants to come back and complete the full process. </a:t>
            </a:r>
            <a:endParaRPr lang="en-US" sz="1800" dirty="0">
              <a:ea typeface="Calibri"/>
              <a:cs typeface="Calibri"/>
            </a:endParaRPr>
          </a:p>
          <a:p>
            <a:pPr marL="1025525" lvl="1">
              <a:buFont typeface="Wingdings" panose="05000000000000000000" pitchFamily="2" charset="2"/>
              <a:buChar char="Ø"/>
            </a:pPr>
            <a:r>
              <a:rPr lang="en-US" sz="1800" b="1" dirty="0"/>
              <a:t>REMEMBER</a:t>
            </a:r>
            <a:r>
              <a:rPr lang="en-US" sz="1800" dirty="0"/>
              <a:t>: </a:t>
            </a:r>
            <a:r>
              <a:rPr lang="en-US" sz="1800" dirty="0">
                <a:solidFill>
                  <a:srgbClr val="06587A"/>
                </a:solidFill>
              </a:rPr>
              <a:t>You can get an engagement authorization for </a:t>
            </a:r>
            <a:r>
              <a:rPr lang="en-US" sz="1800" u="sng" dirty="0">
                <a:solidFill>
                  <a:srgbClr val="06587A"/>
                </a:solidFill>
              </a:rPr>
              <a:t>outpatient</a:t>
            </a:r>
            <a:r>
              <a:rPr lang="en-US" sz="1800" dirty="0">
                <a:solidFill>
                  <a:srgbClr val="06587A"/>
                </a:solidFill>
              </a:rPr>
              <a:t> admissions if you need more time to work with new clients to engage a client, make a diagnosis, and complete assessment paperwork.  </a:t>
            </a:r>
            <a:endParaRPr lang="en-US" sz="1800" b="1" dirty="0">
              <a:solidFill>
                <a:srgbClr val="06587A"/>
              </a:solidFill>
            </a:endParaRPr>
          </a:p>
          <a:p>
            <a:r>
              <a:rPr lang="en-US" b="1" dirty="0"/>
              <a:t>Maximum Timeframes by Level of Care – </a:t>
            </a:r>
            <a:r>
              <a:rPr lang="en-US" b="1" dirty="0">
                <a:solidFill>
                  <a:srgbClr val="06587A"/>
                </a:solidFill>
              </a:rPr>
              <a:t>Not Best Practice</a:t>
            </a:r>
            <a:endParaRPr lang="en-US" b="1" dirty="0">
              <a:solidFill>
                <a:srgbClr val="06587A"/>
              </a:solidFill>
              <a:ea typeface="Calibri"/>
              <a:cs typeface="Calibri"/>
            </a:endParaRPr>
          </a:p>
          <a:p>
            <a:pPr marL="631825" lvl="1">
              <a:buFont typeface="Wingdings" panose="05000000000000000000" pitchFamily="2" charset="2"/>
              <a:buChar char="Ø"/>
            </a:pPr>
            <a:r>
              <a:rPr lang="en-US" sz="1800" dirty="0"/>
              <a:t>Residential/Inpatient: Conduct intake appointment within 48 hours of first contact</a:t>
            </a:r>
            <a:endParaRPr lang="en-US" sz="1800" dirty="0">
              <a:ea typeface="Calibri"/>
              <a:cs typeface="Calibri"/>
            </a:endParaRPr>
          </a:p>
          <a:p>
            <a:pPr marL="631825" lvl="1">
              <a:buFont typeface="Wingdings" panose="05000000000000000000" pitchFamily="2" charset="2"/>
              <a:buChar char="Ø"/>
            </a:pPr>
            <a:r>
              <a:rPr lang="en-US" sz="1800" dirty="0"/>
              <a:t>Opioid Treatment Program: Conduct intake appointment within 3 business days of first contact</a:t>
            </a:r>
            <a:endParaRPr lang="en-US" sz="1800" dirty="0">
              <a:ea typeface="Calibri"/>
              <a:cs typeface="Calibri"/>
            </a:endParaRPr>
          </a:p>
          <a:p>
            <a:pPr marL="631825" lvl="1">
              <a:buFont typeface="Wingdings" panose="05000000000000000000" pitchFamily="2" charset="2"/>
              <a:buChar char="Ø"/>
            </a:pPr>
            <a:r>
              <a:rPr lang="en-US" sz="1800" dirty="0"/>
              <a:t>Outpatient: Conduct intake appointment within 10 business days of first contact</a:t>
            </a:r>
            <a:endParaRPr lang="en-US" sz="1800" b="1" dirty="0"/>
          </a:p>
          <a:p>
            <a:r>
              <a:rPr lang="en-US" b="1" dirty="0"/>
              <a:t>No Next Day(s) Call Backs or Waitlists</a:t>
            </a:r>
            <a:endParaRPr lang="en-US" b="1" dirty="0">
              <a:ea typeface="Calibri"/>
              <a:cs typeface="Calibri"/>
            </a:endParaRPr>
          </a:p>
          <a:p>
            <a:pPr marL="625475" indent="-285750">
              <a:buFont typeface="Wingdings" panose="05000000000000000000" pitchFamily="2" charset="2"/>
              <a:buChar char="Ø"/>
            </a:pPr>
            <a:r>
              <a:rPr lang="en-US" dirty="0"/>
              <a:t>If we can’t admit a client within these timelines, we do a warm handoff to an agency that can</a:t>
            </a:r>
          </a:p>
        </p:txBody>
      </p:sp>
    </p:spTree>
    <p:extLst>
      <p:ext uri="{BB962C8B-B14F-4D97-AF65-F5344CB8AC3E}">
        <p14:creationId xmlns:p14="http://schemas.microsoft.com/office/powerpoint/2010/main" val="322606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TOXICOLOGY TESTING</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20549"/>
            <a:ext cx="10717967" cy="4508752"/>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1200"/>
              </a:spcBef>
              <a:spcAft>
                <a:spcPts val="1200"/>
              </a:spcAft>
            </a:pPr>
            <a:r>
              <a:rPr lang="en-US" b="1" dirty="0"/>
              <a:t>Toxicology Tests Results</a:t>
            </a:r>
          </a:p>
          <a:p>
            <a:pPr marL="625475" indent="-285750">
              <a:spcBef>
                <a:spcPts val="1200"/>
              </a:spcBef>
              <a:spcAft>
                <a:spcPts val="1200"/>
              </a:spcAft>
              <a:buFont typeface="Wingdings" panose="05000000000000000000" pitchFamily="2" charset="2"/>
              <a:buChar char="Ø"/>
            </a:pPr>
            <a:r>
              <a:rPr lang="en-US" dirty="0"/>
              <a:t>A “positive” or “negative” test is never a fixed requirement or prerequisite to admission </a:t>
            </a:r>
            <a:endParaRPr lang="en-US" dirty="0">
              <a:ea typeface="Calibri"/>
              <a:cs typeface="Calibri"/>
            </a:endParaRPr>
          </a:p>
          <a:p>
            <a:pPr marL="625475" indent="-285750">
              <a:spcBef>
                <a:spcPts val="1200"/>
              </a:spcBef>
              <a:spcAft>
                <a:spcPts val="1200"/>
              </a:spcAft>
              <a:buFont typeface="Wingdings" panose="05000000000000000000" pitchFamily="2" charset="2"/>
              <a:buChar char="Ø"/>
            </a:pPr>
            <a:r>
              <a:rPr lang="en-US" dirty="0"/>
              <a:t>Toxicology testing is one of many tools to determine appropriate services at admission and throughout treatment engagement</a:t>
            </a:r>
            <a:endParaRPr lang="en-US" dirty="0">
              <a:ea typeface="Calibri"/>
              <a:cs typeface="Calibri"/>
            </a:endParaRPr>
          </a:p>
          <a:p>
            <a:pPr marL="625475" indent="-285750">
              <a:spcBef>
                <a:spcPts val="1200"/>
              </a:spcBef>
              <a:spcAft>
                <a:spcPts val="1200"/>
              </a:spcAft>
              <a:buFont typeface="Wingdings" panose="05000000000000000000" pitchFamily="2" charset="2"/>
              <a:buChar char="Ø"/>
            </a:pPr>
            <a:r>
              <a:rPr lang="en-US" dirty="0"/>
              <a:t>Individuals who disclose recent substance use – such as in the previous 24 hours – or who test “positive” are still eligible for admission </a:t>
            </a:r>
            <a:r>
              <a:rPr lang="en-US" u="sng" dirty="0"/>
              <a:t>IF</a:t>
            </a:r>
            <a:r>
              <a:rPr lang="en-US" dirty="0"/>
              <a:t> there are no acute medical or behavioral health symptoms requiring resolution at a different level of care</a:t>
            </a:r>
            <a:endParaRPr lang="en-US" dirty="0">
              <a:ea typeface="Calibri"/>
              <a:cs typeface="Calibri"/>
            </a:endParaRPr>
          </a:p>
          <a:p>
            <a:pPr marL="1025525" lvl="1">
              <a:spcBef>
                <a:spcPts val="1200"/>
              </a:spcBef>
              <a:spcAft>
                <a:spcPts val="1200"/>
              </a:spcAft>
              <a:buFont typeface="Wingdings" panose="05000000000000000000" pitchFamily="2" charset="2"/>
              <a:buChar char="Ø"/>
            </a:pPr>
            <a:r>
              <a:rPr lang="en-US" sz="1800" dirty="0"/>
              <a:t>It is not standard practice to refer patients for medical clearance solely because of substance use</a:t>
            </a:r>
            <a:endParaRPr lang="en-US" sz="1800" dirty="0">
              <a:ea typeface="Calibri"/>
              <a:cs typeface="Calibri"/>
            </a:endParaRPr>
          </a:p>
        </p:txBody>
      </p:sp>
    </p:spTree>
    <p:extLst>
      <p:ext uri="{BB962C8B-B14F-4D97-AF65-F5344CB8AC3E}">
        <p14:creationId xmlns:p14="http://schemas.microsoft.com/office/powerpoint/2010/main" val="63158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ADMISSION CRITERIA</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8" y="1349123"/>
            <a:ext cx="11287310"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600"/>
              </a:spcBef>
            </a:pPr>
            <a:r>
              <a:rPr lang="en-US" b="1" dirty="0"/>
              <a:t>Mental Health Diagnosis</a:t>
            </a:r>
          </a:p>
          <a:p>
            <a:pPr marL="625475" indent="-285750">
              <a:spcBef>
                <a:spcPts val="600"/>
              </a:spcBef>
              <a:buFont typeface="Wingdings" panose="05000000000000000000" pitchFamily="2" charset="2"/>
              <a:buChar char="Ø"/>
            </a:pPr>
            <a:r>
              <a:rPr lang="en-US" dirty="0"/>
              <a:t>People with mild, moderate and severe mental health diagnosis are admitted if they can functionally participate in SUD services. Their functional status is considered.</a:t>
            </a:r>
            <a:endParaRPr lang="en-US" dirty="0">
              <a:ea typeface="Calibri"/>
              <a:cs typeface="Calibri"/>
            </a:endParaRPr>
          </a:p>
          <a:p>
            <a:pPr marL="625475" indent="-285750">
              <a:spcBef>
                <a:spcPts val="600"/>
              </a:spcBef>
              <a:buFont typeface="Wingdings" panose="05000000000000000000" pitchFamily="2" charset="2"/>
              <a:buChar char="Ø"/>
            </a:pPr>
            <a:r>
              <a:rPr lang="en-US" dirty="0"/>
              <a:t>Prescribed psychiatric medications or history of suicide attempts is not in and of themselves a reason to refuse care or admission as they may be simultaneously capable of participation. </a:t>
            </a:r>
            <a:endParaRPr lang="en-US" dirty="0">
              <a:ea typeface="Calibri"/>
              <a:cs typeface="Calibri"/>
            </a:endParaRPr>
          </a:p>
          <a:p>
            <a:pPr>
              <a:spcBef>
                <a:spcPts val="600"/>
              </a:spcBef>
            </a:pPr>
            <a:r>
              <a:rPr lang="en-US" b="1" dirty="0"/>
              <a:t>Prescribed Medications </a:t>
            </a:r>
            <a:endParaRPr lang="en-US" b="1" dirty="0">
              <a:ea typeface="Calibri"/>
              <a:cs typeface="Calibri"/>
            </a:endParaRPr>
          </a:p>
          <a:p>
            <a:pPr marL="625475" indent="-285750">
              <a:spcBef>
                <a:spcPts val="600"/>
              </a:spcBef>
              <a:buFont typeface="Wingdings" panose="05000000000000000000" pitchFamily="2" charset="2"/>
              <a:buChar char="Ø"/>
            </a:pPr>
            <a:r>
              <a:rPr lang="en-US" dirty="0"/>
              <a:t>People are not required to stop or taper medications to be admitted or services, this includes:</a:t>
            </a:r>
            <a:endParaRPr lang="en-US" dirty="0">
              <a:ea typeface="Calibri"/>
              <a:cs typeface="Calibri"/>
            </a:endParaRPr>
          </a:p>
          <a:p>
            <a:pPr marL="1025525" lvl="1">
              <a:spcBef>
                <a:spcPts val="600"/>
              </a:spcBef>
              <a:buFont typeface="Wingdings" panose="05000000000000000000" pitchFamily="2" charset="2"/>
              <a:buChar char="Ø"/>
            </a:pPr>
            <a:r>
              <a:rPr lang="en-US" sz="1800" dirty="0"/>
              <a:t>Addiction medications such as methadone, buprenorphine, naltrexone are facilitated and available for clients</a:t>
            </a:r>
            <a:endParaRPr lang="en-US" sz="1800" dirty="0">
              <a:ea typeface="Calibri"/>
              <a:cs typeface="Calibri"/>
            </a:endParaRPr>
          </a:p>
          <a:p>
            <a:pPr marL="1025525" lvl="1">
              <a:spcBef>
                <a:spcPts val="600"/>
              </a:spcBef>
              <a:buFont typeface="Wingdings" panose="05000000000000000000" pitchFamily="2" charset="2"/>
              <a:buChar char="Ø"/>
            </a:pPr>
            <a:r>
              <a:rPr lang="en-US" sz="1800" dirty="0"/>
              <a:t>Treatment with psychiatric medications, including controlled substances such as psychostimulants, opioids not FDA-approved for opioid use disorder, and benzodiazepines –  are medical clinicians make an individualized determination about the appropriateness for that client </a:t>
            </a:r>
          </a:p>
          <a:p>
            <a:pPr>
              <a:spcBef>
                <a:spcPts val="600"/>
              </a:spcBef>
            </a:pPr>
            <a:r>
              <a:rPr lang="en-US" b="1" dirty="0"/>
              <a:t>Medical Conditions</a:t>
            </a:r>
            <a:endParaRPr lang="en-US" b="1" dirty="0">
              <a:ea typeface="Calibri"/>
              <a:cs typeface="Calibri"/>
            </a:endParaRPr>
          </a:p>
          <a:p>
            <a:pPr marL="625475" indent="-285750">
              <a:spcBef>
                <a:spcPts val="600"/>
              </a:spcBef>
              <a:buFont typeface="Wingdings" panose="05000000000000000000" pitchFamily="2" charset="2"/>
              <a:buChar char="Ø"/>
            </a:pPr>
            <a:r>
              <a:rPr lang="en-US" dirty="0"/>
              <a:t>People with medical conditions are admitted if they can functionally participate in SUD services.</a:t>
            </a:r>
            <a:endParaRPr lang="en-US" dirty="0">
              <a:ea typeface="Calibri"/>
              <a:cs typeface="Calibri"/>
            </a:endParaRPr>
          </a:p>
        </p:txBody>
      </p:sp>
    </p:spTree>
    <p:extLst>
      <p:ext uri="{BB962C8B-B14F-4D97-AF65-F5344CB8AC3E}">
        <p14:creationId xmlns:p14="http://schemas.microsoft.com/office/powerpoint/2010/main" val="3316793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369455" y="360145"/>
            <a:ext cx="11201400" cy="616351"/>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ADMISSION CRITERIA – MEDI-CAL STATUS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369456" y="1111780"/>
            <a:ext cx="11201400" cy="4433368"/>
          </a:xfrm>
          <a:prstGeom prst="rect">
            <a:avLst/>
          </a:prstGeom>
          <a:solidFill>
            <a:schemeClr val="bg1"/>
          </a:solid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Medi-Cal Intercounty Transfers (ICT)</a:t>
            </a:r>
          </a:p>
          <a:p>
            <a:pPr marL="625475" indent="-285750">
              <a:buFont typeface="Wingdings" panose="05000000000000000000" pitchFamily="2" charset="2"/>
              <a:buChar char="Ø"/>
            </a:pPr>
            <a:r>
              <a:rPr lang="en-US" b="1" dirty="0">
                <a:solidFill>
                  <a:srgbClr val="06587A"/>
                </a:solidFill>
              </a:rPr>
              <a:t>We admit people immediately who live in LA County and need Medi-Cal transferred</a:t>
            </a:r>
          </a:p>
          <a:p>
            <a:pPr marL="625475" indent="-285750">
              <a:buFont typeface="Wingdings" panose="05000000000000000000" pitchFamily="2" charset="2"/>
              <a:buChar char="Ø"/>
            </a:pPr>
            <a:r>
              <a:rPr lang="en-US" dirty="0"/>
              <a:t>DO NOT WAIT until Medi-Cal County of Residence or County of Responsibility is changed to admit</a:t>
            </a:r>
          </a:p>
          <a:p>
            <a:pPr marL="625475" indent="-285750">
              <a:buFont typeface="Wingdings" panose="05000000000000000000" pitchFamily="2" charset="2"/>
              <a:buChar char="Ø"/>
            </a:pPr>
            <a:r>
              <a:rPr lang="en-US" dirty="0"/>
              <a:t>Initiate the transfer process on the first day of service to better ensure reimbursement</a:t>
            </a:r>
          </a:p>
          <a:p>
            <a:pPr marL="625475" indent="-285750">
              <a:buFont typeface="Wingdings" panose="05000000000000000000" pitchFamily="2" charset="2"/>
              <a:buChar char="Ø"/>
            </a:pPr>
            <a:r>
              <a:rPr lang="en-US" dirty="0"/>
              <a:t>Follow ICT instructions on the most current version of the SAPC Provider Manual</a:t>
            </a:r>
            <a:endParaRPr lang="en-US" sz="1000" dirty="0"/>
          </a:p>
          <a:p>
            <a:r>
              <a:rPr lang="en-US" b="1" dirty="0"/>
              <a:t>Pending Medi-Cal Enrollment</a:t>
            </a:r>
          </a:p>
          <a:p>
            <a:pPr marL="625475" indent="-285750">
              <a:buFont typeface="Wingdings" panose="05000000000000000000" pitchFamily="2" charset="2"/>
              <a:buChar char="Ø"/>
            </a:pPr>
            <a:r>
              <a:rPr lang="en-US" b="1" dirty="0">
                <a:solidFill>
                  <a:srgbClr val="06587A"/>
                </a:solidFill>
              </a:rPr>
              <a:t>We admit people immediately who are Medi-Cal eligible but unenrolled </a:t>
            </a:r>
          </a:p>
          <a:p>
            <a:pPr marL="625475" indent="-285750">
              <a:buFont typeface="Wingdings" panose="05000000000000000000" pitchFamily="2" charset="2"/>
              <a:buChar char="Ø"/>
            </a:pPr>
            <a:r>
              <a:rPr lang="en-US" dirty="0"/>
              <a:t>DO NOT WAIT until Medi-Cal application is submitted or approved to admit</a:t>
            </a:r>
          </a:p>
          <a:p>
            <a:pPr marL="625475" indent="-285750">
              <a:buFont typeface="Wingdings" panose="05000000000000000000" pitchFamily="2" charset="2"/>
              <a:buChar char="Ø"/>
            </a:pPr>
            <a:r>
              <a:rPr lang="en-US" dirty="0"/>
              <a:t>Help complete the application on the first day of service to better ensure reimbursement</a:t>
            </a:r>
          </a:p>
          <a:p>
            <a:pPr marL="1025525" lvl="1">
              <a:buFont typeface="Wingdings" panose="05000000000000000000" pitchFamily="2" charset="2"/>
              <a:buChar char="Ø"/>
            </a:pPr>
            <a:r>
              <a:rPr lang="en-US" dirty="0"/>
              <a:t>Medi-Cal is available to all income eligible individuals, including non-citizens</a:t>
            </a:r>
          </a:p>
        </p:txBody>
      </p:sp>
      <p:sp>
        <p:nvSpPr>
          <p:cNvPr id="6" name="Content Placeholder 2">
            <a:extLst>
              <a:ext uri="{FF2B5EF4-FFF2-40B4-BE49-F238E27FC236}">
                <a16:creationId xmlns:a16="http://schemas.microsoft.com/office/drawing/2014/main" id="{1FC3E5FB-103B-A691-59B8-F94F7140C281}"/>
              </a:ext>
            </a:extLst>
          </p:cNvPr>
          <p:cNvSpPr txBox="1">
            <a:spLocks/>
          </p:cNvSpPr>
          <p:nvPr/>
        </p:nvSpPr>
        <p:spPr>
          <a:xfrm>
            <a:off x="374425" y="5389879"/>
            <a:ext cx="11201400" cy="727855"/>
          </a:xfrm>
          <a:prstGeom prst="rect">
            <a:avLst/>
          </a:prstGeom>
          <a:solidFill>
            <a:schemeClr val="tx2">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REMEMBER: </a:t>
            </a:r>
            <a:r>
              <a:rPr lang="en-US" dirty="0"/>
              <a:t>Check Medi-Cal enrollment status at least monthly for enrolled and enrolling beneficiaries and assist clients with renewal paperwork using the CARE COORDINATION benefit </a:t>
            </a:r>
            <a:endParaRPr lang="en-US" sz="1000" dirty="0"/>
          </a:p>
        </p:txBody>
      </p:sp>
    </p:spTree>
    <p:extLst>
      <p:ext uri="{BB962C8B-B14F-4D97-AF65-F5344CB8AC3E}">
        <p14:creationId xmlns:p14="http://schemas.microsoft.com/office/powerpoint/2010/main" val="4097381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616351"/>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INTAKE AND ADMISSION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102072"/>
            <a:ext cx="11201400" cy="5122131"/>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 Welcoming Environment is One of Our Top Priorities!</a:t>
            </a:r>
            <a:endParaRPr lang="en-US" b="1" dirty="0">
              <a:ea typeface="Calibri"/>
              <a:cs typeface="Calibri"/>
            </a:endParaRPr>
          </a:p>
          <a:p>
            <a:pPr marL="625475" indent="-285750">
              <a:buFont typeface="Wingdings" panose="05000000000000000000" pitchFamily="2" charset="2"/>
              <a:buChar char="Ø"/>
            </a:pPr>
            <a:r>
              <a:rPr lang="en-US" dirty="0"/>
              <a:t>Make every person feel welcome no matter when they contact us! Never miss an opportunity to make a good impression, as a bad experience may cause them not to get needed services.</a:t>
            </a:r>
            <a:endParaRPr lang="en-US" dirty="0">
              <a:ea typeface="Calibri"/>
              <a:cs typeface="Calibri"/>
            </a:endParaRPr>
          </a:p>
          <a:p>
            <a:pPr marL="625475" indent="-285750">
              <a:buFont typeface="Wingdings" panose="05000000000000000000" pitchFamily="2" charset="2"/>
              <a:buChar char="Ø"/>
            </a:pPr>
            <a:r>
              <a:rPr lang="en-US" dirty="0"/>
              <a:t>A person’s experience is more important than the process! Paperwork needs to be completed </a:t>
            </a:r>
            <a:r>
              <a:rPr lang="en-US" u="sng" dirty="0"/>
              <a:t>but</a:t>
            </a:r>
            <a:r>
              <a:rPr lang="en-US" dirty="0"/>
              <a:t> if you see a person needs more time make reasonable adjustments. </a:t>
            </a:r>
            <a:endParaRPr lang="en-US" dirty="0">
              <a:ea typeface="Calibri"/>
              <a:cs typeface="Calibri"/>
            </a:endParaRPr>
          </a:p>
          <a:p>
            <a:pPr marL="1025525" lvl="1">
              <a:buFont typeface="Wingdings" panose="05000000000000000000" pitchFamily="2" charset="2"/>
              <a:buChar char="Ø"/>
            </a:pPr>
            <a:r>
              <a:rPr lang="en-US" sz="1800" dirty="0"/>
              <a:t>Take time to learn what ideas, values, and intensions brought them into contact with your agency – whatever the reason(s) – get to know their needs before jumping into the paperwork.</a:t>
            </a:r>
            <a:endParaRPr lang="en-US" sz="1800" dirty="0">
              <a:ea typeface="Calibri"/>
              <a:cs typeface="Calibri"/>
            </a:endParaRPr>
          </a:p>
          <a:p>
            <a:pPr marL="625475" indent="-285750">
              <a:buFont typeface="Wingdings" panose="05000000000000000000" pitchFamily="2" charset="2"/>
              <a:buChar char="Ø"/>
            </a:pPr>
            <a:r>
              <a:rPr lang="en-US" dirty="0"/>
              <a:t>Take a look around the site, do we need to make any facility improvements so it feels like a good place to receive services? Tell us your ideas!</a:t>
            </a:r>
            <a:endParaRPr lang="en-US" dirty="0">
              <a:ea typeface="Calibri"/>
              <a:cs typeface="Calibri"/>
            </a:endParaRPr>
          </a:p>
          <a:p>
            <a:pPr marL="0" indent="0">
              <a:buNone/>
            </a:pPr>
            <a:endParaRPr lang="en-US" b="1" dirty="0"/>
          </a:p>
          <a:p>
            <a:r>
              <a:rPr lang="en-US" b="1" dirty="0"/>
              <a:t>Radical Hospitality – What is It?</a:t>
            </a:r>
            <a:endParaRPr lang="en-US" b="1" dirty="0">
              <a:ea typeface="Calibri"/>
              <a:cs typeface="Calibri"/>
            </a:endParaRPr>
          </a:p>
          <a:p>
            <a:pPr marL="625475" indent="-285750">
              <a:buFont typeface="Wingdings" panose="05000000000000000000" pitchFamily="2" charset="2"/>
              <a:buChar char="Ø"/>
            </a:pPr>
            <a:r>
              <a:rPr lang="en-US" i="1" dirty="0"/>
              <a:t>Going beyond our comfort zones and imagining a world where everyone is seen, heard and belongs!</a:t>
            </a:r>
            <a:endParaRPr lang="en-US" i="1" dirty="0">
              <a:ea typeface="Calibri"/>
              <a:cs typeface="Calibri"/>
            </a:endParaRPr>
          </a:p>
          <a:p>
            <a:pPr marL="625475" indent="-285750">
              <a:buFont typeface="Wingdings" panose="05000000000000000000" pitchFamily="2" charset="2"/>
              <a:buChar char="Ø"/>
            </a:pPr>
            <a:r>
              <a:rPr lang="en-US" dirty="0"/>
              <a:t>Take or watch the SAPC “Radical Hospitality” Training: </a:t>
            </a:r>
            <a:r>
              <a:rPr lang="en-US" dirty="0">
                <a:hlinkClick r:id="rId2"/>
              </a:rPr>
              <a:t>http://publichealth.lacounty.gov/sapc/providers/trainings-and-events.htm?tm</a:t>
            </a:r>
            <a:r>
              <a:rPr lang="en-US" dirty="0"/>
              <a:t> </a:t>
            </a:r>
            <a:endParaRPr lang="en-US" dirty="0">
              <a:ea typeface="Calibri"/>
              <a:cs typeface="Calibri"/>
            </a:endParaRPr>
          </a:p>
        </p:txBody>
      </p:sp>
    </p:spTree>
    <p:extLst>
      <p:ext uri="{BB962C8B-B14F-4D97-AF65-F5344CB8AC3E}">
        <p14:creationId xmlns:p14="http://schemas.microsoft.com/office/powerpoint/2010/main" val="2954501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653826"/>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INFORMATIONAL MATERIALS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211713"/>
            <a:ext cx="11201400" cy="5022493"/>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Help New Clients Access Needed Information </a:t>
            </a:r>
            <a:endParaRPr lang="en-US" b="1" dirty="0">
              <a:ea typeface="Calibri"/>
              <a:cs typeface="Calibri"/>
            </a:endParaRPr>
          </a:p>
          <a:p>
            <a:pPr marL="625475" indent="-285750">
              <a:buFont typeface="Wingdings" panose="05000000000000000000" pitchFamily="2" charset="2"/>
              <a:buChar char="Ø"/>
            </a:pPr>
            <a:r>
              <a:rPr lang="en-US" dirty="0"/>
              <a:t>Show them the patient video in their preferred language: </a:t>
            </a:r>
            <a:r>
              <a:rPr lang="en-US" sz="1800" u="sng" dirty="0">
                <a:solidFill>
                  <a:srgbClr val="0070C0"/>
                </a:solidFill>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http://publichealth.lacounty.gov/sapc/PatientPublic.</a:t>
            </a:r>
            <a:r>
              <a:rPr lang="en-US" u="sng" dirty="0">
                <a:solidFill>
                  <a:srgbClr val="0070C0"/>
                </a:solidFill>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htm</a:t>
            </a:r>
            <a:r>
              <a:rPr lang="en-US" dirty="0">
                <a:solidFill>
                  <a:srgbClr val="0070C0"/>
                </a:solidFill>
                <a:latin typeface="Arial"/>
                <a:ea typeface="Times New Roman" panose="02020603050405020304" pitchFamily="18" charset="0"/>
                <a:cs typeface="Arial"/>
              </a:rPr>
              <a:t> </a:t>
            </a:r>
            <a:r>
              <a:rPr lang="en-US" dirty="0">
                <a:latin typeface="Arial"/>
                <a:ea typeface="Times New Roman" panose="02020603050405020304" pitchFamily="18" charset="0"/>
                <a:cs typeface="Arial"/>
              </a:rPr>
              <a:t> </a:t>
            </a:r>
            <a:endParaRPr lang="en-US" dirty="0"/>
          </a:p>
          <a:p>
            <a:pPr marL="625475" indent="-285750">
              <a:buFont typeface="Wingdings" panose="05000000000000000000" pitchFamily="2" charset="2"/>
              <a:buChar char="Ø"/>
            </a:pPr>
            <a:r>
              <a:rPr lang="en-US" dirty="0"/>
              <a:t>Give them a copy of the patient handbook via email or hardcopy: </a:t>
            </a:r>
            <a:r>
              <a:rPr lang="en-US" sz="1800" u="sng" dirty="0">
                <a:solidFill>
                  <a:srgbClr val="0070C0"/>
                </a:solidFill>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http://publichealth.lacounty.gov/sapc/PatientPublic.</a:t>
            </a:r>
            <a:r>
              <a:rPr lang="en-US" u="sng" dirty="0">
                <a:solidFill>
                  <a:srgbClr val="0070C0"/>
                </a:solidFill>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htm</a:t>
            </a:r>
            <a:r>
              <a:rPr lang="en-US" dirty="0">
                <a:solidFill>
                  <a:srgbClr val="0070C0"/>
                </a:solidFill>
                <a:latin typeface="Arial"/>
                <a:ea typeface="Times New Roman" panose="02020603050405020304" pitchFamily="18" charset="0"/>
                <a:cs typeface="Arial"/>
              </a:rPr>
              <a:t> </a:t>
            </a:r>
            <a:r>
              <a:rPr lang="en-US" dirty="0">
                <a:latin typeface="Arial"/>
                <a:ea typeface="Times New Roman" panose="02020603050405020304" pitchFamily="18" charset="0"/>
                <a:cs typeface="Arial"/>
              </a:rPr>
              <a:t> </a:t>
            </a:r>
            <a:endParaRPr lang="en-US" dirty="0"/>
          </a:p>
          <a:p>
            <a:pPr marL="625475" indent="-285750">
              <a:buFont typeface="Wingdings" panose="05000000000000000000" pitchFamily="2" charset="2"/>
              <a:buChar char="Ø"/>
            </a:pPr>
            <a:r>
              <a:rPr lang="en-US" dirty="0"/>
              <a:t>Take them to where we post on the wall our non-discrimination policy, how to make a grievance or complaint, how to access interpreter services, and our service costs.</a:t>
            </a:r>
            <a:endParaRPr lang="en-US" dirty="0">
              <a:ea typeface="Calibri"/>
              <a:cs typeface="Calibri"/>
            </a:endParaRPr>
          </a:p>
          <a:p>
            <a:pPr marL="339725" indent="0">
              <a:buNone/>
            </a:pPr>
            <a:endParaRPr lang="en-US" dirty="0"/>
          </a:p>
          <a:p>
            <a:r>
              <a:rPr lang="en-US" b="1" dirty="0"/>
              <a:t>Good Information to Provide</a:t>
            </a:r>
            <a:endParaRPr lang="en-US" b="1" dirty="0">
              <a:ea typeface="Calibri"/>
              <a:cs typeface="Calibri"/>
            </a:endParaRPr>
          </a:p>
          <a:p>
            <a:pPr marL="625475" indent="-285750">
              <a:buFont typeface="Wingdings" panose="05000000000000000000" pitchFamily="2" charset="2"/>
              <a:buChar char="Ø"/>
            </a:pPr>
            <a:r>
              <a:rPr lang="en-US" dirty="0"/>
              <a:t>Help them access the </a:t>
            </a:r>
            <a:r>
              <a:rPr lang="en-US" dirty="0">
                <a:solidFill>
                  <a:srgbClr val="0070C0"/>
                </a:solidFill>
                <a:hlinkClick r:id="rId3">
                  <a:extLst>
                    <a:ext uri="{A12FA001-AC4F-418D-AE19-62706E023703}">
                      <ahyp:hlinkClr xmlns:ahyp="http://schemas.microsoft.com/office/drawing/2018/hyperlinkcolor" val="tx"/>
                    </a:ext>
                  </a:extLst>
                </a:hlinkClick>
              </a:rPr>
              <a:t>http://www.recoverla.org</a:t>
            </a:r>
            <a:r>
              <a:rPr lang="en-US" dirty="0">
                <a:solidFill>
                  <a:srgbClr val="0070C0"/>
                </a:solidFill>
              </a:rPr>
              <a:t> </a:t>
            </a:r>
            <a:r>
              <a:rPr lang="en-US" dirty="0"/>
              <a:t>website on their phone in case they need other resources off hours. </a:t>
            </a:r>
            <a:endParaRPr lang="en-US" dirty="0">
              <a:ea typeface="Calibri"/>
              <a:cs typeface="Calibri"/>
            </a:endParaRPr>
          </a:p>
          <a:p>
            <a:pPr marL="625475" indent="-285750">
              <a:buFont typeface="Wingdings" panose="05000000000000000000" pitchFamily="2" charset="2"/>
              <a:buChar char="Ø"/>
            </a:pPr>
            <a:r>
              <a:rPr lang="en-US" dirty="0"/>
              <a:t>Make sure clients who are intravenous drug users know how to access harm reduction services as a precaution: </a:t>
            </a:r>
            <a:r>
              <a:rPr lang="en-US" sz="1800" u="sng" dirty="0">
                <a:solidFill>
                  <a:srgbClr val="0070C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http://publichealth.lacounty.gov/sapc/public/</a:t>
            </a:r>
            <a:r>
              <a:rPr lang="en-US" u="sng" dirty="0">
                <a:solidFill>
                  <a:srgbClr val="0070C0"/>
                </a:solidFill>
                <a:ea typeface="Times New Roman" panose="02020603050405020304" pitchFamily="18" charset="0"/>
                <a:hlinkClick r:id="rId4">
                  <a:extLst>
                    <a:ext uri="{A12FA001-AC4F-418D-AE19-62706E023703}">
                      <ahyp:hlinkClr xmlns:ahyp="http://schemas.microsoft.com/office/drawing/2018/hyperlinkcolor" val="tx"/>
                    </a:ext>
                  </a:extLst>
                </a:hlinkClick>
              </a:rPr>
              <a:t>harm-reduction</a:t>
            </a:r>
            <a:r>
              <a:rPr lang="en-US" dirty="0">
                <a:solidFill>
                  <a:srgbClr val="0070C0"/>
                </a:solidFill>
                <a:ea typeface="Times New Roman" panose="02020603050405020304" pitchFamily="18" charset="0"/>
              </a:rPr>
              <a:t> </a:t>
            </a:r>
            <a:endParaRPr lang="en-US" dirty="0"/>
          </a:p>
          <a:p>
            <a:pPr marL="339725" indent="0">
              <a:buNone/>
            </a:pPr>
            <a:endParaRPr lang="en-US" sz="1000" dirty="0"/>
          </a:p>
        </p:txBody>
      </p:sp>
    </p:spTree>
    <p:extLst>
      <p:ext uri="{BB962C8B-B14F-4D97-AF65-F5344CB8AC3E}">
        <p14:creationId xmlns:p14="http://schemas.microsoft.com/office/powerpoint/2010/main" val="2589503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INTAKE AND ADMISSION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dirty="0"/>
          </a:p>
          <a:p>
            <a:r>
              <a:rPr lang="en-US" dirty="0"/>
              <a:t>[</a:t>
            </a:r>
            <a:r>
              <a:rPr lang="en-US" dirty="0">
                <a:highlight>
                  <a:srgbClr val="FFFF00"/>
                </a:highlight>
              </a:rPr>
              <a:t>Add slides to make sure all your important agency specific information is included – use your submitted policy and procedure as a guide</a:t>
            </a:r>
            <a:r>
              <a:rPr lang="en-US" dirty="0"/>
              <a:t>]</a:t>
            </a:r>
          </a:p>
          <a:p>
            <a:pPr marL="339725" indent="0">
              <a:buNone/>
            </a:pPr>
            <a:endParaRPr lang="en-US" sz="1000" dirty="0"/>
          </a:p>
        </p:txBody>
      </p:sp>
      <p:sp>
        <p:nvSpPr>
          <p:cNvPr id="2" name="Rectangle 1">
            <a:extLst>
              <a:ext uri="{FF2B5EF4-FFF2-40B4-BE49-F238E27FC236}">
                <a16:creationId xmlns:a16="http://schemas.microsoft.com/office/drawing/2014/main" id="{B77F5A38-74A9-4AB1-34C4-F7153E420FD2}"/>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13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260211"/>
            <a:ext cx="11201400" cy="471128"/>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Let’s talk about specific </a:t>
            </a:r>
            <a:r>
              <a:rPr lang="en-US" b="1" u="sng"/>
              <a:t>admission</a:t>
            </a:r>
            <a:r>
              <a:rPr lang="en-US" b="1"/>
              <a:t> examples: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851488"/>
            <a:ext cx="11201400" cy="5530616"/>
          </a:xfrm>
          <a:prstGeom prst="rect">
            <a:avLst/>
          </a:prstGeom>
          <a:no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1200"/>
              </a:spcBef>
            </a:pPr>
            <a:r>
              <a:rPr lang="en-US" dirty="0"/>
              <a:t>A person who tests positive during the intake process cannot be admitted that day </a:t>
            </a:r>
            <a:br>
              <a:rPr lang="en-US" dirty="0"/>
            </a:br>
            <a:r>
              <a:rPr lang="en-US" b="1" dirty="0">
                <a:solidFill>
                  <a:srgbClr val="06587A"/>
                </a:solidFill>
              </a:rPr>
              <a:t>FALSE </a:t>
            </a:r>
            <a:r>
              <a:rPr lang="en-US" dirty="0">
                <a:solidFill>
                  <a:srgbClr val="06587A"/>
                </a:solidFill>
              </a:rPr>
              <a:t>–</a:t>
            </a:r>
            <a:r>
              <a:rPr lang="en-US" b="1" dirty="0">
                <a:solidFill>
                  <a:srgbClr val="06587A"/>
                </a:solidFill>
              </a:rPr>
              <a:t> </a:t>
            </a:r>
            <a:r>
              <a:rPr lang="en-US" dirty="0">
                <a:solidFill>
                  <a:srgbClr val="06587A"/>
                </a:solidFill>
              </a:rPr>
              <a:t>A person is enrolled and begins care (exception emergency medical services are required) </a:t>
            </a:r>
          </a:p>
          <a:p>
            <a:pPr>
              <a:spcBef>
                <a:spcPts val="1200"/>
              </a:spcBef>
            </a:pPr>
            <a:r>
              <a:rPr lang="en-US" dirty="0"/>
              <a:t>A person should be referred to another program if we don’t have staff that speak their language</a:t>
            </a:r>
            <a:br>
              <a:rPr lang="en-US" dirty="0">
                <a:ea typeface="Calibri"/>
                <a:cs typeface="Calibri"/>
              </a:rPr>
            </a:br>
            <a:r>
              <a:rPr lang="en-US" b="1" dirty="0">
                <a:solidFill>
                  <a:srgbClr val="06587A"/>
                </a:solidFill>
              </a:rPr>
              <a:t>FALSE </a:t>
            </a:r>
            <a:r>
              <a:rPr lang="en-US" dirty="0">
                <a:solidFill>
                  <a:srgbClr val="06587A"/>
                </a:solidFill>
              </a:rPr>
              <a:t>– A person is entitled to language assistance services so they can participate at their preferred location</a:t>
            </a:r>
          </a:p>
          <a:p>
            <a:pPr>
              <a:spcBef>
                <a:spcPts val="1200"/>
              </a:spcBef>
            </a:pPr>
            <a:r>
              <a:rPr lang="en-US" dirty="0"/>
              <a:t>A person is admitted even when their Medi-Cal is assigned to another County</a:t>
            </a:r>
            <a:br>
              <a:rPr lang="en-US" dirty="0">
                <a:ea typeface="Calibri"/>
                <a:cs typeface="Calibri"/>
              </a:rPr>
            </a:br>
            <a:r>
              <a:rPr lang="en-US" b="1" dirty="0">
                <a:solidFill>
                  <a:srgbClr val="06587A"/>
                </a:solidFill>
              </a:rPr>
              <a:t>TRUE </a:t>
            </a:r>
            <a:r>
              <a:rPr lang="en-US" dirty="0">
                <a:solidFill>
                  <a:srgbClr val="06587A"/>
                </a:solidFill>
              </a:rPr>
              <a:t>– Don’t wait to serve an eligible client, enroll now and start the transfer process right away</a:t>
            </a:r>
          </a:p>
          <a:p>
            <a:pPr>
              <a:spcBef>
                <a:spcPts val="1200"/>
              </a:spcBef>
            </a:pPr>
            <a:r>
              <a:rPr lang="en-US" dirty="0"/>
              <a:t>A person should test positive to justify admission to withdrawal management / residential care</a:t>
            </a:r>
            <a:br>
              <a:rPr lang="en-US" dirty="0">
                <a:ea typeface="Calibri"/>
                <a:cs typeface="Calibri"/>
              </a:rPr>
            </a:br>
            <a:r>
              <a:rPr lang="en-US" b="1" dirty="0">
                <a:solidFill>
                  <a:srgbClr val="06587A"/>
                </a:solidFill>
              </a:rPr>
              <a:t>FALSE </a:t>
            </a:r>
            <a:r>
              <a:rPr lang="en-US" dirty="0">
                <a:solidFill>
                  <a:srgbClr val="06587A"/>
                </a:solidFill>
              </a:rPr>
              <a:t>– Results of a test (+ or -) are never used as the sole determinant for why admission is offered / declined</a:t>
            </a:r>
          </a:p>
          <a:p>
            <a:pPr>
              <a:spcBef>
                <a:spcPts val="1200"/>
              </a:spcBef>
            </a:pPr>
            <a:r>
              <a:rPr lang="en-US" dirty="0"/>
              <a:t>A person does not need to agree to abstinence to be admitted and receive care</a:t>
            </a:r>
            <a:br>
              <a:rPr lang="en-US" dirty="0">
                <a:ea typeface="Calibri"/>
                <a:cs typeface="Calibri"/>
              </a:rPr>
            </a:br>
            <a:r>
              <a:rPr lang="en-US" b="1" dirty="0">
                <a:solidFill>
                  <a:srgbClr val="06587A"/>
                </a:solidFill>
              </a:rPr>
              <a:t>TRUE </a:t>
            </a:r>
            <a:r>
              <a:rPr lang="en-US" dirty="0">
                <a:solidFill>
                  <a:srgbClr val="06587A"/>
                </a:solidFill>
              </a:rPr>
              <a:t>– We serve people as they agree to participate in services and follow facility rules</a:t>
            </a:r>
          </a:p>
          <a:p>
            <a:pPr>
              <a:spcBef>
                <a:spcPts val="1200"/>
              </a:spcBef>
            </a:pPr>
            <a:r>
              <a:rPr lang="en-US" dirty="0"/>
              <a:t>We should not initiate care if we don’t have time to complete intake paperwork on Day 1</a:t>
            </a:r>
            <a:br>
              <a:rPr lang="en-US" dirty="0">
                <a:ea typeface="Calibri"/>
                <a:cs typeface="Calibri"/>
              </a:rPr>
            </a:br>
            <a:r>
              <a:rPr lang="en-US" b="1" dirty="0">
                <a:solidFill>
                  <a:srgbClr val="06587A"/>
                </a:solidFill>
              </a:rPr>
              <a:t>FALSE </a:t>
            </a:r>
            <a:r>
              <a:rPr lang="en-US" dirty="0">
                <a:solidFill>
                  <a:srgbClr val="06587A"/>
                </a:solidFill>
              </a:rPr>
              <a:t>– Same day admission is about a meaningful engagement to support return, not completing paperwork </a:t>
            </a:r>
          </a:p>
          <a:p>
            <a:pPr>
              <a:spcBef>
                <a:spcPts val="1200"/>
              </a:spcBef>
            </a:pPr>
            <a:r>
              <a:rPr lang="en-US" dirty="0"/>
              <a:t>A person cannot enroll in treatment if they have used substances in the past 24-hours</a:t>
            </a:r>
            <a:br>
              <a:rPr lang="en-US" dirty="0"/>
            </a:br>
            <a:r>
              <a:rPr lang="en-US" b="1" dirty="0">
                <a:solidFill>
                  <a:srgbClr val="06587A"/>
                </a:solidFill>
              </a:rPr>
              <a:t>FALSE </a:t>
            </a:r>
            <a:r>
              <a:rPr lang="en-US" dirty="0">
                <a:solidFill>
                  <a:srgbClr val="06587A"/>
                </a:solidFill>
              </a:rPr>
              <a:t>– The State and County have been clear that this is no longer required. </a:t>
            </a:r>
            <a:r>
              <a:rPr lang="en-US" dirty="0">
                <a:solidFill>
                  <a:srgbClr val="234A70"/>
                </a:solidFill>
                <a:latin typeface="Calibri" panose="020F0502020204030204" pitchFamily="34" charset="0"/>
                <a:cs typeface="Calibri" panose="020F0502020204030204" pitchFamily="34" charset="0"/>
                <a:hlinkClick r:id="rId2"/>
              </a:rPr>
              <a:t>AB 1037: The Substance Use Disorder Care Modernization Act </a:t>
            </a:r>
            <a:r>
              <a:rPr lang="en-US" dirty="0">
                <a:solidFill>
                  <a:srgbClr val="234A70"/>
                </a:solidFill>
                <a:latin typeface="Calibri" panose="020F0502020204030204" pitchFamily="34" charset="0"/>
                <a:cs typeface="Calibri" panose="020F0502020204030204" pitchFamily="34" charset="0"/>
              </a:rPr>
              <a:t> (2025)</a:t>
            </a:r>
            <a:endParaRPr lang="en-US" dirty="0">
              <a:solidFill>
                <a:srgbClr val="06587A"/>
              </a:solidFill>
            </a:endParaRPr>
          </a:p>
        </p:txBody>
      </p:sp>
    </p:spTree>
    <p:extLst>
      <p:ext uri="{BB962C8B-B14F-4D97-AF65-F5344CB8AC3E}">
        <p14:creationId xmlns:p14="http://schemas.microsoft.com/office/powerpoint/2010/main" val="1373789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96C2B-A988-587A-1E8E-D1BD53006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F557B-8977-EDC0-8BDC-E65D8A5DD5DC}"/>
              </a:ext>
            </a:extLst>
          </p:cNvPr>
          <p:cNvSpPr>
            <a:spLocks noGrp="1"/>
          </p:cNvSpPr>
          <p:nvPr>
            <p:ph type="title" idx="4294967295"/>
          </p:nvPr>
        </p:nvSpPr>
        <p:spPr>
          <a:xfrm>
            <a:off x="1868488" y="982663"/>
            <a:ext cx="8455025" cy="2695575"/>
          </a:xfrm>
        </p:spPr>
        <p:txBody>
          <a:bodyPr/>
          <a:lstStyle/>
          <a:p>
            <a:pPr algn="ctr"/>
            <a:r>
              <a:rPr lang="en-US" sz="5500" b="1" dirty="0"/>
              <a:t>Admission Agreement</a:t>
            </a:r>
            <a:br>
              <a:rPr lang="en-US" sz="5500" b="1" dirty="0">
                <a:ea typeface="Calibri Light"/>
                <a:cs typeface="Calibri Light"/>
              </a:rPr>
            </a:br>
            <a:r>
              <a:rPr lang="en-US" sz="5500" b="1" dirty="0">
                <a:ea typeface="Calibri Light"/>
                <a:cs typeface="Calibri Light"/>
              </a:rPr>
              <a:t>for Client Signature</a:t>
            </a:r>
          </a:p>
        </p:txBody>
      </p:sp>
      <p:sp>
        <p:nvSpPr>
          <p:cNvPr id="4" name="Text Placeholder 3">
            <a:extLst>
              <a:ext uri="{FF2B5EF4-FFF2-40B4-BE49-F238E27FC236}">
                <a16:creationId xmlns:a16="http://schemas.microsoft.com/office/drawing/2014/main" id="{5D8DCD25-D1E4-94BC-658A-210D362FA8ED}"/>
              </a:ext>
            </a:extLst>
          </p:cNvPr>
          <p:cNvSpPr>
            <a:spLocks noGrp="1"/>
          </p:cNvSpPr>
          <p:nvPr>
            <p:ph type="body" sz="half" idx="4294967295"/>
          </p:nvPr>
        </p:nvSpPr>
        <p:spPr>
          <a:xfrm>
            <a:off x="503238" y="5403850"/>
            <a:ext cx="11185525" cy="998538"/>
          </a:xfrm>
        </p:spPr>
        <p:txBody>
          <a:bodyPr>
            <a:normAutofit/>
          </a:bodyPr>
          <a:lstStyle/>
          <a:p>
            <a:r>
              <a:rPr lang="en-US" sz="2400" b="1" i="1" dirty="0">
                <a:solidFill>
                  <a:schemeClr val="accent6">
                    <a:lumMod val="75000"/>
                  </a:schemeClr>
                </a:solidFill>
                <a:ea typeface="Calibri"/>
                <a:cs typeface="Calibri"/>
              </a:rPr>
              <a:t>Informs the Client that this program supports abstinence - while also acknowledging that people are at different stage of readiness</a:t>
            </a:r>
            <a:endParaRPr lang="en-US" sz="2400" i="1" dirty="0">
              <a:solidFill>
                <a:schemeClr val="accent6">
                  <a:lumMod val="75000"/>
                </a:schemeClr>
              </a:solidFill>
              <a:ea typeface="Calibri" panose="020F0502020204030204"/>
              <a:cs typeface="Calibri" panose="020F0502020204030204"/>
            </a:endParaRPr>
          </a:p>
        </p:txBody>
      </p:sp>
    </p:spTree>
    <p:extLst>
      <p:ext uri="{BB962C8B-B14F-4D97-AF65-F5344CB8AC3E}">
        <p14:creationId xmlns:p14="http://schemas.microsoft.com/office/powerpoint/2010/main" val="122479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13D55-5B40-156E-374E-85D7E5C6F2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A0308-37B1-1707-6C53-D3E2149024FF}"/>
              </a:ext>
            </a:extLst>
          </p:cNvPr>
          <p:cNvSpPr txBox="1">
            <a:spLocks/>
          </p:cNvSpPr>
          <p:nvPr/>
        </p:nvSpPr>
        <p:spPr>
          <a:xfrm>
            <a:off x="461867" y="360145"/>
            <a:ext cx="11201400" cy="580579"/>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ea typeface="Calibri"/>
                <a:cs typeface="Calibri"/>
              </a:rPr>
              <a:t>Provides clients a voice in their treatment, harm reduction, and recovery goals</a:t>
            </a:r>
          </a:p>
        </p:txBody>
      </p:sp>
      <p:sp>
        <p:nvSpPr>
          <p:cNvPr id="4" name="Content Placeholder 2">
            <a:extLst>
              <a:ext uri="{FF2B5EF4-FFF2-40B4-BE49-F238E27FC236}">
                <a16:creationId xmlns:a16="http://schemas.microsoft.com/office/drawing/2014/main" id="{905C5311-F696-08B7-C7FE-0CDC30907B65}"/>
              </a:ext>
            </a:extLst>
          </p:cNvPr>
          <p:cNvSpPr txBox="1">
            <a:spLocks/>
          </p:cNvSpPr>
          <p:nvPr/>
        </p:nvSpPr>
        <p:spPr>
          <a:xfrm>
            <a:off x="461867" y="1166213"/>
            <a:ext cx="8569430"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solidFill>
                  <a:srgbClr val="404040"/>
                </a:solidFill>
                <a:ea typeface="Calibri"/>
                <a:cs typeface="Calibri"/>
              </a:rPr>
              <a:t>Includes important information about treatment services and care delivery</a:t>
            </a:r>
          </a:p>
          <a:p>
            <a:pPr marL="631825" lvl="1">
              <a:buFont typeface="Wingdings" panose="05000000000000000000" pitchFamily="2" charset="2"/>
              <a:buChar char="Ø"/>
            </a:pPr>
            <a:r>
              <a:rPr lang="en-US" sz="1800" dirty="0">
                <a:ea typeface="Calibri"/>
                <a:cs typeface="Calibri"/>
              </a:rPr>
              <a:t>Includes elements required by the state for licensing and certification </a:t>
            </a:r>
          </a:p>
          <a:p>
            <a:pPr marL="631825" lvl="1">
              <a:buFont typeface="Wingdings" panose="05000000000000000000" pitchFamily="2" charset="2"/>
              <a:buChar char="Ø"/>
            </a:pPr>
            <a:r>
              <a:rPr lang="en-US" sz="1800" dirty="0">
                <a:ea typeface="Calibri"/>
                <a:cs typeface="Calibri"/>
              </a:rPr>
              <a:t>Includes </a:t>
            </a:r>
            <a:r>
              <a:rPr lang="en-US" sz="1800" dirty="0">
                <a:latin typeface="Calibri"/>
                <a:ea typeface="Calibri"/>
                <a:cs typeface="Calibri"/>
              </a:rPr>
              <a:t>information regarding client's rights and non-discrimination </a:t>
            </a:r>
          </a:p>
          <a:p>
            <a:pPr marL="631825" lvl="1">
              <a:buFont typeface="Wingdings" panose="05000000000000000000" pitchFamily="2" charset="2"/>
              <a:buChar char="Ø"/>
            </a:pPr>
            <a:r>
              <a:rPr lang="en-US" sz="1800" dirty="0">
                <a:ea typeface="Calibri"/>
                <a:cs typeface="Calibri"/>
              </a:rPr>
              <a:t>Informs clients that readmission is </a:t>
            </a:r>
            <a:r>
              <a:rPr lang="en-US" sz="1800" dirty="0">
                <a:latin typeface="Calibri"/>
                <a:ea typeface="Calibri"/>
                <a:cs typeface="Calibri"/>
              </a:rPr>
              <a:t>determined on a case-by-case basis in consultation with their clinical supervisor with no minimum time requirements</a:t>
            </a:r>
          </a:p>
          <a:p>
            <a:pPr>
              <a:buFont typeface="Wingdings 3" panose="05000000000000000000" pitchFamily="2" charset="2"/>
              <a:buChar char=""/>
            </a:pPr>
            <a:r>
              <a:rPr lang="en-US" b="1" dirty="0">
                <a:ea typeface="Calibri"/>
                <a:cs typeface="Calibri"/>
              </a:rPr>
              <a:t>Encourages program participation and following of programming and consequences</a:t>
            </a:r>
            <a:endParaRPr lang="en-US" dirty="0">
              <a:solidFill>
                <a:srgbClr val="000000"/>
              </a:solidFill>
              <a:ea typeface="Calibri"/>
              <a:cs typeface="Calibri"/>
            </a:endParaRPr>
          </a:p>
          <a:p>
            <a:pPr marL="631825" lvl="1">
              <a:buFont typeface="Wingdings,Sans-Serif" panose="05000000000000000000" pitchFamily="2" charset="2"/>
              <a:buChar char="Ø"/>
            </a:pPr>
            <a:r>
              <a:rPr lang="en-US" sz="1800" dirty="0">
                <a:ea typeface="Calibri"/>
                <a:cs typeface="Calibri"/>
              </a:rPr>
              <a:t>Empowers clients to decide their own treatment goals</a:t>
            </a:r>
            <a:endParaRPr lang="en-US" sz="1800" dirty="0">
              <a:solidFill>
                <a:srgbClr val="000000"/>
              </a:solidFill>
              <a:ea typeface="Calibri"/>
              <a:cs typeface="Calibri"/>
            </a:endParaRPr>
          </a:p>
          <a:p>
            <a:pPr marL="631825" lvl="1">
              <a:buFont typeface="Wingdings,Sans-Serif" panose="05000000000000000000" pitchFamily="2" charset="2"/>
              <a:buChar char="Ø"/>
            </a:pPr>
            <a:r>
              <a:rPr lang="en-US" sz="1800" dirty="0">
                <a:ea typeface="Calibri"/>
                <a:cs typeface="Calibri"/>
              </a:rPr>
              <a:t>Confirms that substance use, possession or sale on the premise is not allowed and will result in reasonable consequences</a:t>
            </a:r>
            <a:endParaRPr lang="en-US" sz="1800" dirty="0"/>
          </a:p>
          <a:p>
            <a:r>
              <a:rPr lang="en-US" b="1" dirty="0">
                <a:ea typeface="Calibri"/>
                <a:cs typeface="Calibri"/>
              </a:rPr>
              <a:t>Commitment by the provider to support the client</a:t>
            </a:r>
          </a:p>
          <a:p>
            <a:pPr marL="625475" indent="-285750">
              <a:buFont typeface="Wingdings" panose="05000000000000000000" pitchFamily="2" charset="2"/>
              <a:buChar char="Ø"/>
            </a:pPr>
            <a:r>
              <a:rPr lang="en-US" dirty="0">
                <a:ea typeface="Calibri"/>
                <a:cs typeface="Calibri"/>
              </a:rPr>
              <a:t>Welcomes clients who have not decided to stop using but want services</a:t>
            </a:r>
          </a:p>
          <a:p>
            <a:pPr marL="625475" indent="-285750">
              <a:buFont typeface="Wingdings" panose="05000000000000000000" pitchFamily="2" charset="2"/>
              <a:buChar char="Ø"/>
            </a:pPr>
            <a:r>
              <a:rPr lang="en-US" dirty="0">
                <a:ea typeface="Calibri"/>
                <a:cs typeface="Calibri"/>
              </a:rPr>
              <a:t>Supports abstinence, a reduction in use and safer use as treatment goals</a:t>
            </a:r>
            <a:endParaRPr lang="en-US" dirty="0"/>
          </a:p>
          <a:p>
            <a:pPr marL="625475" indent="-285750">
              <a:buFont typeface="Wingdings" panose="05000000000000000000" pitchFamily="2" charset="2"/>
              <a:buChar char="Ø"/>
            </a:pPr>
            <a:r>
              <a:rPr lang="en-US" dirty="0">
                <a:ea typeface="Calibri"/>
                <a:cs typeface="Calibri"/>
              </a:rPr>
              <a:t>Acknowledges that addiction (SUD) is a life-long health condition (chronic disease)</a:t>
            </a:r>
          </a:p>
          <a:p>
            <a:pPr marL="625475" indent="-285750">
              <a:buFont typeface="Wingdings" panose="05000000000000000000" pitchFamily="2" charset="2"/>
              <a:buChar char="Ø"/>
            </a:pPr>
            <a:endParaRPr lang="en-US" dirty="0">
              <a:ea typeface="Calibri"/>
              <a:cs typeface="Calibri"/>
            </a:endParaRPr>
          </a:p>
          <a:p>
            <a:pPr marL="625475" indent="-285750">
              <a:buFont typeface="Wingdings" panose="05000000000000000000" pitchFamily="2" charset="2"/>
              <a:buChar char="Ø"/>
            </a:pPr>
            <a:endParaRPr lang="en-US" dirty="0">
              <a:ea typeface="Calibri"/>
              <a:cs typeface="Calibri"/>
            </a:endParaRPr>
          </a:p>
          <a:p>
            <a:pPr marL="625475" indent="-285750">
              <a:buFont typeface="Wingdings" panose="05000000000000000000" pitchFamily="2" charset="2"/>
              <a:buChar char="Ø"/>
            </a:pPr>
            <a:endParaRPr lang="en-US" dirty="0">
              <a:ea typeface="Calibri"/>
              <a:cs typeface="Calibri"/>
            </a:endParaRPr>
          </a:p>
          <a:p>
            <a:pPr marL="625475" indent="-285750">
              <a:buFont typeface="Wingdings" panose="05000000000000000000" pitchFamily="2" charset="2"/>
              <a:buChar char="Ø"/>
            </a:pPr>
            <a:endParaRPr lang="en-US" dirty="0">
              <a:ea typeface="Calibri"/>
              <a:cs typeface="Calibri"/>
            </a:endParaRPr>
          </a:p>
        </p:txBody>
      </p:sp>
      <p:sp>
        <p:nvSpPr>
          <p:cNvPr id="5" name="Content Placeholder 2">
            <a:extLst>
              <a:ext uri="{FF2B5EF4-FFF2-40B4-BE49-F238E27FC236}">
                <a16:creationId xmlns:a16="http://schemas.microsoft.com/office/drawing/2014/main" id="{46FE66A3-569E-7129-C746-C67F096FD237}"/>
              </a:ext>
            </a:extLst>
          </p:cNvPr>
          <p:cNvSpPr txBox="1">
            <a:spLocks/>
          </p:cNvSpPr>
          <p:nvPr/>
        </p:nvSpPr>
        <p:spPr>
          <a:xfrm>
            <a:off x="9220200" y="1166214"/>
            <a:ext cx="2812424"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11125" indent="0">
              <a:buNone/>
            </a:pPr>
            <a:r>
              <a:rPr lang="en-US" b="1" dirty="0"/>
              <a:t>Includes Agency Specific Policies and Procedures </a:t>
            </a:r>
            <a:endParaRPr lang="en-US" b="1" dirty="0">
              <a:ea typeface="Calibri"/>
              <a:cs typeface="Calibri"/>
            </a:endParaRPr>
          </a:p>
          <a:p>
            <a:pPr marL="285750" indent="-174625">
              <a:buFont typeface="Wingdings" panose="05000000000000000000" pitchFamily="2" charset="2"/>
              <a:buChar char="Ø"/>
            </a:pPr>
            <a:r>
              <a:rPr lang="en-US" dirty="0">
                <a:ea typeface="Calibri"/>
                <a:cs typeface="Calibri"/>
              </a:rPr>
              <a:t>Program Overview</a:t>
            </a:r>
          </a:p>
          <a:p>
            <a:pPr marL="285750" indent="-174625">
              <a:buFont typeface="Wingdings" panose="05000000000000000000" pitchFamily="2" charset="2"/>
              <a:buChar char="Ø"/>
            </a:pPr>
            <a:r>
              <a:rPr lang="en-US" dirty="0">
                <a:ea typeface="Calibri"/>
                <a:cs typeface="Calibri"/>
              </a:rPr>
              <a:t>Program Rules</a:t>
            </a:r>
            <a:endParaRPr lang="en-US" dirty="0"/>
          </a:p>
          <a:p>
            <a:pPr marL="285750" indent="-174625">
              <a:buFont typeface="Wingdings" panose="05000000000000000000" pitchFamily="2" charset="2"/>
              <a:buChar char="Ø"/>
            </a:pPr>
            <a:r>
              <a:rPr lang="en-US" dirty="0">
                <a:ea typeface="Calibri"/>
                <a:cs typeface="Calibri"/>
              </a:rPr>
              <a:t>Grievance Procedure</a:t>
            </a:r>
          </a:p>
          <a:p>
            <a:pPr marL="285750" indent="-174625">
              <a:buFont typeface="Wingdings" panose="05000000000000000000" pitchFamily="2" charset="2"/>
              <a:buChar char="Ø"/>
            </a:pPr>
            <a:r>
              <a:rPr lang="en-US" dirty="0">
                <a:ea typeface="Calibri"/>
                <a:cs typeface="Calibri"/>
              </a:rPr>
              <a:t>Visitation Guidelines</a:t>
            </a:r>
          </a:p>
          <a:p>
            <a:pPr marL="285750" indent="-174625">
              <a:buFont typeface="Wingdings" panose="05000000000000000000" pitchFamily="2" charset="2"/>
              <a:buChar char="Ø"/>
            </a:pPr>
            <a:r>
              <a:rPr lang="en-US" dirty="0">
                <a:ea typeface="Calibri"/>
                <a:cs typeface="Calibri"/>
              </a:rPr>
              <a:t>Valuables &amp; Property</a:t>
            </a:r>
          </a:p>
          <a:p>
            <a:pPr marL="285750" indent="-174625">
              <a:buFont typeface="Wingdings" panose="05000000000000000000" pitchFamily="2" charset="2"/>
              <a:buChar char="Ø"/>
            </a:pPr>
            <a:r>
              <a:rPr lang="en-US" dirty="0">
                <a:ea typeface="Calibri"/>
                <a:cs typeface="Calibri"/>
              </a:rPr>
              <a:t>Safety Procedures</a:t>
            </a:r>
          </a:p>
          <a:p>
            <a:pPr marL="285750" indent="-174625">
              <a:buFont typeface="Wingdings" panose="05000000000000000000" pitchFamily="2" charset="2"/>
              <a:buChar char="Ø"/>
            </a:pPr>
            <a:r>
              <a:rPr lang="en-US" dirty="0">
                <a:ea typeface="Calibri"/>
                <a:cs typeface="Calibri"/>
              </a:rPr>
              <a:t>Relapse Prevention </a:t>
            </a:r>
            <a:endParaRPr lang="en-US" dirty="0"/>
          </a:p>
          <a:p>
            <a:pPr marL="285750" indent="-174625">
              <a:buFont typeface="Wingdings" panose="05000000000000000000" pitchFamily="2" charset="2"/>
              <a:buChar char="Ø"/>
            </a:pPr>
            <a:r>
              <a:rPr lang="en-US" dirty="0">
                <a:ea typeface="Calibri"/>
                <a:cs typeface="Calibri"/>
              </a:rPr>
              <a:t>Intake Packet </a:t>
            </a:r>
          </a:p>
          <a:p>
            <a:pPr marL="285750" indent="-174625">
              <a:buFont typeface="Wingdings" panose="05000000000000000000" pitchFamily="2" charset="2"/>
              <a:buChar char="Ø"/>
            </a:pPr>
            <a:r>
              <a:rPr lang="en-US" dirty="0">
                <a:ea typeface="Calibri"/>
                <a:cs typeface="Calibri"/>
              </a:rPr>
              <a:t>Wellness Packet</a:t>
            </a:r>
          </a:p>
        </p:txBody>
      </p:sp>
    </p:spTree>
    <p:extLst>
      <p:ext uri="{BB962C8B-B14F-4D97-AF65-F5344CB8AC3E}">
        <p14:creationId xmlns:p14="http://schemas.microsoft.com/office/powerpoint/2010/main" val="394081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D674-5DAE-853C-8CF5-2F948B7EDE8F}"/>
              </a:ext>
            </a:extLst>
          </p:cNvPr>
          <p:cNvSpPr>
            <a:spLocks noGrp="1"/>
          </p:cNvSpPr>
          <p:nvPr>
            <p:ph type="title"/>
          </p:nvPr>
        </p:nvSpPr>
        <p:spPr>
          <a:xfrm>
            <a:off x="219075" y="237170"/>
            <a:ext cx="3200400" cy="904875"/>
          </a:xfrm>
        </p:spPr>
        <p:txBody>
          <a:bodyPr/>
          <a:lstStyle/>
          <a:p>
            <a:r>
              <a:rPr lang="en-US" b="1"/>
              <a:t>Agenda</a:t>
            </a:r>
          </a:p>
        </p:txBody>
      </p:sp>
      <p:sp>
        <p:nvSpPr>
          <p:cNvPr id="8" name="Text Placeholder 7">
            <a:extLst>
              <a:ext uri="{FF2B5EF4-FFF2-40B4-BE49-F238E27FC236}">
                <a16:creationId xmlns:a16="http://schemas.microsoft.com/office/drawing/2014/main" id="{F282315E-FEC2-7536-A73B-B9D5E0A2E3E8}"/>
              </a:ext>
            </a:extLst>
          </p:cNvPr>
          <p:cNvSpPr>
            <a:spLocks noGrp="1"/>
          </p:cNvSpPr>
          <p:nvPr>
            <p:ph type="body" sz="half" idx="2"/>
          </p:nvPr>
        </p:nvSpPr>
        <p:spPr>
          <a:xfrm>
            <a:off x="219075" y="1259206"/>
            <a:ext cx="3688556" cy="4522122"/>
          </a:xfrm>
        </p:spPr>
        <p:txBody>
          <a:bodyPr vert="horz" lIns="91440" tIns="45720" rIns="91440" bIns="45720" rtlCol="0" anchor="t">
            <a:normAutofit/>
          </a:bodyPr>
          <a:lstStyle/>
          <a:p>
            <a:r>
              <a:rPr lang="en-US" sz="1800" dirty="0"/>
              <a:t>Background: Target population and unmet need</a:t>
            </a:r>
            <a:endParaRPr lang="en-US" sz="1800" dirty="0">
              <a:ea typeface="Calibri"/>
              <a:cs typeface="Calibri"/>
            </a:endParaRPr>
          </a:p>
          <a:p>
            <a:r>
              <a:rPr lang="en-US" sz="1800" dirty="0">
                <a:ea typeface="Calibri"/>
                <a:cs typeface="Calibri"/>
              </a:rPr>
              <a:t>Staff Training Requirements </a:t>
            </a:r>
            <a:endParaRPr lang="en-US" sz="1800" dirty="0"/>
          </a:p>
          <a:p>
            <a:r>
              <a:rPr lang="en-US" sz="1800" dirty="0"/>
              <a:t>Lower barrier Admission Policy </a:t>
            </a:r>
          </a:p>
          <a:p>
            <a:r>
              <a:rPr lang="en-US" sz="1800" dirty="0">
                <a:ea typeface="Calibri"/>
                <a:cs typeface="Calibri"/>
              </a:rPr>
              <a:t>Client-Facing Admission Agreement </a:t>
            </a:r>
          </a:p>
          <a:p>
            <a:r>
              <a:rPr lang="en-US" sz="1800" dirty="0"/>
              <a:t>Compassionate Discharge Policy </a:t>
            </a:r>
          </a:p>
          <a:p>
            <a:r>
              <a:rPr lang="en-US" sz="1800" dirty="0"/>
              <a:t>Evidence-based Toxicology Policy</a:t>
            </a:r>
          </a:p>
          <a:p>
            <a:r>
              <a:rPr lang="en-US" sz="1800" dirty="0">
                <a:ea typeface="Calibri"/>
                <a:cs typeface="Calibri"/>
              </a:rPr>
              <a:t>Client-facing Toxicology Agreement</a:t>
            </a:r>
          </a:p>
          <a:p>
            <a:r>
              <a:rPr lang="en-US" sz="1800" dirty="0">
                <a:ea typeface="Calibri"/>
                <a:cs typeface="Calibri"/>
              </a:rPr>
              <a:t>Resources </a:t>
            </a:r>
          </a:p>
        </p:txBody>
      </p:sp>
      <p:sp>
        <p:nvSpPr>
          <p:cNvPr id="11" name="TextBox 10">
            <a:extLst>
              <a:ext uri="{FF2B5EF4-FFF2-40B4-BE49-F238E27FC236}">
                <a16:creationId xmlns:a16="http://schemas.microsoft.com/office/drawing/2014/main" id="{CFA592BB-3F7A-2AE9-C18D-7BEFA3228AE3}"/>
              </a:ext>
            </a:extLst>
          </p:cNvPr>
          <p:cNvSpPr txBox="1"/>
          <p:nvPr/>
        </p:nvSpPr>
        <p:spPr>
          <a:xfrm>
            <a:off x="4276436" y="783252"/>
            <a:ext cx="4858328" cy="954107"/>
          </a:xfrm>
          <a:prstGeom prst="rect">
            <a:avLst/>
          </a:prstGeom>
          <a:noFill/>
        </p:spPr>
        <p:txBody>
          <a:bodyPr wrap="square">
            <a:spAutoFit/>
          </a:bodyPr>
          <a:lstStyle/>
          <a:p>
            <a:r>
              <a:rPr lang="en-US" sz="2000" b="1" dirty="0"/>
              <a:t>“The opposite of addiction is NOT sobriety; the opposite of addiction is </a:t>
            </a:r>
            <a:r>
              <a:rPr lang="en-US" sz="2000" b="1" u="sng" dirty="0"/>
              <a:t>connection.</a:t>
            </a:r>
            <a:r>
              <a:rPr lang="en-US" sz="2000" b="1" dirty="0"/>
              <a:t>” </a:t>
            </a:r>
            <a:br>
              <a:rPr lang="en-US" dirty="0"/>
            </a:br>
            <a:r>
              <a:rPr lang="en-US" sz="1600" dirty="0"/>
              <a:t>Johann Hari, British-Swiss Writer &amp; Journalist</a:t>
            </a:r>
            <a:endParaRPr lang="en-US" sz="2000" dirty="0"/>
          </a:p>
        </p:txBody>
      </p:sp>
      <p:pic>
        <p:nvPicPr>
          <p:cNvPr id="5" name="Picture 4" descr="A group of people standing on a hill with the sun setting behind them&#10;&#10;AI-generated content may be incorrect.">
            <a:extLst>
              <a:ext uri="{FF2B5EF4-FFF2-40B4-BE49-F238E27FC236}">
                <a16:creationId xmlns:a16="http://schemas.microsoft.com/office/drawing/2014/main" id="{F861E51A-A81C-9C5A-EE10-2A948DC01F6F}"/>
              </a:ext>
            </a:extLst>
          </p:cNvPr>
          <p:cNvPicPr>
            <a:picLocks noChangeAspect="1"/>
          </p:cNvPicPr>
          <p:nvPr/>
        </p:nvPicPr>
        <p:blipFill>
          <a:blip r:embed="rId2">
            <a:extLst>
              <a:ext uri="{28A0092B-C50C-407E-A947-70E740481C1C}">
                <a14:useLocalDpi xmlns:a14="http://schemas.microsoft.com/office/drawing/2010/main" val="0"/>
              </a:ext>
            </a:extLst>
          </a:blip>
          <a:srcRect l="-37" t="31701" r="15394" b="9991"/>
          <a:stretch>
            <a:fillRect/>
          </a:stretch>
        </p:blipFill>
        <p:spPr>
          <a:xfrm>
            <a:off x="4357795" y="1874515"/>
            <a:ext cx="7379775" cy="4105886"/>
          </a:xfrm>
          <a:prstGeom prst="rect">
            <a:avLst/>
          </a:prstGeom>
        </p:spPr>
      </p:pic>
    </p:spTree>
    <p:extLst>
      <p:ext uri="{BB962C8B-B14F-4D97-AF65-F5344CB8AC3E}">
        <p14:creationId xmlns:p14="http://schemas.microsoft.com/office/powerpoint/2010/main" val="196681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1E599-2B1D-9DFB-C0AD-274C3B7ADE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F3AC4-6620-CF6F-2F18-4978723E67DE}"/>
              </a:ext>
            </a:extLst>
          </p:cNvPr>
          <p:cNvSpPr txBox="1">
            <a:spLocks/>
          </p:cNvSpPr>
          <p:nvPr/>
        </p:nvSpPr>
        <p:spPr>
          <a:xfrm>
            <a:off x="461866" y="360145"/>
            <a:ext cx="11201400" cy="580579"/>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ea typeface="Calibri"/>
                <a:cs typeface="Calibri"/>
              </a:rPr>
              <a:t>Include client-facing agency policies and procedures</a:t>
            </a:r>
            <a:endParaRPr lang="en-US" i="1" dirty="0">
              <a:ea typeface="Calibri"/>
              <a:cs typeface="Calibri"/>
            </a:endParaRPr>
          </a:p>
        </p:txBody>
      </p:sp>
      <p:sp>
        <p:nvSpPr>
          <p:cNvPr id="4" name="Content Placeholder 2">
            <a:extLst>
              <a:ext uri="{FF2B5EF4-FFF2-40B4-BE49-F238E27FC236}">
                <a16:creationId xmlns:a16="http://schemas.microsoft.com/office/drawing/2014/main" id="{D0A21491-BDA3-417D-4818-418FE62C84A7}"/>
              </a:ext>
            </a:extLst>
          </p:cNvPr>
          <p:cNvSpPr txBox="1">
            <a:spLocks/>
          </p:cNvSpPr>
          <p:nvPr/>
        </p:nvSpPr>
        <p:spPr>
          <a:xfrm>
            <a:off x="461867" y="1166213"/>
            <a:ext cx="11201400" cy="5022493"/>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solidFill>
                  <a:srgbClr val="404040"/>
                </a:solidFill>
                <a:ea typeface="Calibri"/>
                <a:cs typeface="Calibri"/>
              </a:rPr>
              <a:t>[</a:t>
            </a:r>
            <a:r>
              <a:rPr lang="en-US" b="1" dirty="0">
                <a:solidFill>
                  <a:srgbClr val="404040"/>
                </a:solidFill>
                <a:highlight>
                  <a:srgbClr val="FFFF00"/>
                </a:highlight>
                <a:ea typeface="Calibri"/>
                <a:cs typeface="Calibri"/>
              </a:rPr>
              <a:t>Add slides to make sure all your important client-facing agency specific information is included – use your submitted policy and procedure as a guide</a:t>
            </a:r>
            <a:r>
              <a:rPr lang="en-US" b="1" dirty="0">
                <a:solidFill>
                  <a:srgbClr val="404040"/>
                </a:solidFill>
                <a:ea typeface="Calibri"/>
                <a:cs typeface="Calibri"/>
              </a:rPr>
              <a:t>]</a:t>
            </a:r>
          </a:p>
        </p:txBody>
      </p:sp>
      <p:sp>
        <p:nvSpPr>
          <p:cNvPr id="2" name="Rectangle 1">
            <a:extLst>
              <a:ext uri="{FF2B5EF4-FFF2-40B4-BE49-F238E27FC236}">
                <a16:creationId xmlns:a16="http://schemas.microsoft.com/office/drawing/2014/main" id="{4CD69541-7EE9-F066-C96D-DC2B70081CA8}"/>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495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707C-3F5F-3E62-FDBA-5F245ED85AD5}"/>
              </a:ext>
            </a:extLst>
          </p:cNvPr>
          <p:cNvSpPr>
            <a:spLocks noGrp="1"/>
          </p:cNvSpPr>
          <p:nvPr>
            <p:ph type="ctrTitle"/>
          </p:nvPr>
        </p:nvSpPr>
        <p:spPr>
          <a:xfrm>
            <a:off x="1154955" y="2099733"/>
            <a:ext cx="8825658" cy="1188412"/>
          </a:xfrm>
        </p:spPr>
        <p:txBody>
          <a:bodyPr>
            <a:normAutofit/>
          </a:bodyPr>
          <a:lstStyle/>
          <a:p>
            <a:r>
              <a:rPr lang="en-US" sz="6600" dirty="0"/>
              <a:t>Admission Discussion</a:t>
            </a:r>
          </a:p>
        </p:txBody>
      </p:sp>
      <p:sp>
        <p:nvSpPr>
          <p:cNvPr id="3" name="Subtitle 2">
            <a:extLst>
              <a:ext uri="{FF2B5EF4-FFF2-40B4-BE49-F238E27FC236}">
                <a16:creationId xmlns:a16="http://schemas.microsoft.com/office/drawing/2014/main" id="{295F1F63-B324-9E57-D777-54088587698F}"/>
              </a:ext>
            </a:extLst>
          </p:cNvPr>
          <p:cNvSpPr>
            <a:spLocks noGrp="1"/>
          </p:cNvSpPr>
          <p:nvPr>
            <p:ph type="subTitle" idx="1"/>
          </p:nvPr>
        </p:nvSpPr>
        <p:spPr>
          <a:xfrm>
            <a:off x="1154955" y="3368618"/>
            <a:ext cx="8825658" cy="918713"/>
          </a:xfrm>
        </p:spPr>
        <p:txBody>
          <a:bodyPr numCol="2">
            <a:noAutofit/>
          </a:bodyPr>
          <a:lstStyle/>
          <a:p>
            <a:r>
              <a:rPr lang="en-US" sz="2800" dirty="0"/>
              <a:t>Questions?</a:t>
            </a:r>
          </a:p>
          <a:p>
            <a:r>
              <a:rPr lang="en-US" sz="2800" dirty="0"/>
              <a:t>Clarifications?</a:t>
            </a:r>
          </a:p>
          <a:p>
            <a:r>
              <a:rPr lang="en-US" sz="2800" dirty="0"/>
              <a:t>Opportunities?</a:t>
            </a:r>
          </a:p>
          <a:p>
            <a:r>
              <a:rPr lang="en-US" sz="2800" dirty="0"/>
              <a:t>Concerns?</a:t>
            </a:r>
          </a:p>
        </p:txBody>
      </p:sp>
    </p:spTree>
    <p:extLst>
      <p:ext uri="{BB962C8B-B14F-4D97-AF65-F5344CB8AC3E}">
        <p14:creationId xmlns:p14="http://schemas.microsoft.com/office/powerpoint/2010/main" val="3912352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EC2070-0F23-7E40-81F4-6C04284D2115}"/>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D2AEECF-4C6C-B500-0E5B-87102CE9DED7}"/>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ADMISSION CASE SCENARIO</a:t>
            </a:r>
          </a:p>
        </p:txBody>
      </p:sp>
      <p:sp>
        <p:nvSpPr>
          <p:cNvPr id="9" name="Content Placeholder 2">
            <a:extLst>
              <a:ext uri="{FF2B5EF4-FFF2-40B4-BE49-F238E27FC236}">
                <a16:creationId xmlns:a16="http://schemas.microsoft.com/office/drawing/2014/main" id="{223C087B-6A2C-729A-4F81-8AB65C04A8DA}"/>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1: Addressing Capacity Concerns </a:t>
            </a:r>
            <a:endParaRPr lang="en-US" dirty="0"/>
          </a:p>
          <a:p>
            <a:pPr lvl="1"/>
            <a:r>
              <a:rPr lang="en-US" sz="1800" dirty="0"/>
              <a:t>During a team meeting, staff express frustration about the R95 initiative. One counselor says, “We can’t admit everyone. </a:t>
            </a:r>
            <a:r>
              <a:rPr lang="en-US" sz="1800" b="1" dirty="0"/>
              <a:t>We’re already at capacity and now we’re being told to admit clients who aren’t even ready, and some don’t even want to quit.</a:t>
            </a:r>
            <a:r>
              <a:rPr lang="en-US" sz="1800" dirty="0"/>
              <a:t>” Others nod, adding that the groups feel harder to manage and that they worry about being stretched too thin to give clients the attention they need.</a:t>
            </a:r>
            <a:endParaRPr lang="en-US" sz="2000" dirty="0"/>
          </a:p>
          <a:p>
            <a:r>
              <a:rPr lang="en-US" b="1" dirty="0"/>
              <a:t>Discussion Questions   </a:t>
            </a:r>
            <a:endParaRPr lang="en-US" dirty="0"/>
          </a:p>
          <a:p>
            <a:pPr lvl="1"/>
            <a:r>
              <a:rPr lang="en-US" sz="1800" dirty="0"/>
              <a:t>What assumptions about capacity are surfacing?</a:t>
            </a:r>
          </a:p>
          <a:p>
            <a:pPr lvl="1"/>
            <a:r>
              <a:rPr lang="en-US" sz="1800" dirty="0"/>
              <a:t>How might expanding access under R95 impact staffing, workload, and quality of care?</a:t>
            </a:r>
          </a:p>
          <a:p>
            <a:pPr lvl="1"/>
            <a:r>
              <a:rPr lang="en-US" sz="1800" dirty="0"/>
              <a:t>What strategies can support staff morale (e.g., staff appreciation, self-care) and structure (e.g., supervisor support, improving/implementing new processes, etc.) as admissions increase with clients who may have higher acuity?</a:t>
            </a:r>
          </a:p>
        </p:txBody>
      </p:sp>
      <p:sp>
        <p:nvSpPr>
          <p:cNvPr id="6" name="TextBox 5">
            <a:extLst>
              <a:ext uri="{FF2B5EF4-FFF2-40B4-BE49-F238E27FC236}">
                <a16:creationId xmlns:a16="http://schemas.microsoft.com/office/drawing/2014/main" id="{173BC405-D749-DDA7-E196-441F4D98B4E3}"/>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1179733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B2BC7-E506-E831-8221-AA71CE024F2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7FF2677-736C-E16C-6A50-B33E0D3A29C0}"/>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E6497345-4DBD-6387-47D9-82BF3BF10A31}"/>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ADMISSION CASE SCENARIO</a:t>
            </a:r>
          </a:p>
        </p:txBody>
      </p:sp>
      <p:sp>
        <p:nvSpPr>
          <p:cNvPr id="9" name="Content Placeholder 2">
            <a:extLst>
              <a:ext uri="{FF2B5EF4-FFF2-40B4-BE49-F238E27FC236}">
                <a16:creationId xmlns:a16="http://schemas.microsoft.com/office/drawing/2014/main" id="{032C882D-C2C7-0DA9-2D61-A1FB66459898}"/>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2: Rethinking Readiness</a:t>
            </a:r>
            <a:endParaRPr lang="en-US" dirty="0"/>
          </a:p>
          <a:p>
            <a:pPr lvl="1"/>
            <a:r>
              <a:rPr lang="en-US" sz="1800" dirty="0"/>
              <a:t>During an intake screening, staff meet with a new client, Robin, who explains she’s been using meth regularly but wants to cut back. Robin mentions that she plans to keep smoking weed because it helps with her anxiety. After the call, an intake counselor expresses frustration:</a:t>
            </a:r>
          </a:p>
          <a:p>
            <a:pPr lvl="1"/>
            <a:r>
              <a:rPr lang="en-US" sz="1800" dirty="0"/>
              <a:t>“</a:t>
            </a:r>
            <a:r>
              <a:rPr lang="en-US" sz="1800" b="1" dirty="0"/>
              <a:t>She’s not ready for treatment if she’s still using and doesn’t even want to quit everything</a:t>
            </a:r>
            <a:r>
              <a:rPr lang="en-US" sz="1800" dirty="0"/>
              <a:t>. If we let her in, others are going to think it’s ok to keep using.”</a:t>
            </a:r>
          </a:p>
          <a:p>
            <a:r>
              <a:rPr lang="en-US" b="1" dirty="0"/>
              <a:t>Discussion Questions   </a:t>
            </a:r>
            <a:endParaRPr lang="en-US" dirty="0"/>
          </a:p>
          <a:p>
            <a:pPr lvl="1"/>
            <a:r>
              <a:rPr lang="en-US" sz="1800" dirty="0"/>
              <a:t>What beliefs about recovery or readiness might be shaping this reaction?</a:t>
            </a:r>
          </a:p>
          <a:p>
            <a:pPr lvl="1"/>
            <a:r>
              <a:rPr lang="en-US" sz="1800" dirty="0"/>
              <a:t>How can the team reframe what it means to be “ready” under R95?</a:t>
            </a:r>
          </a:p>
          <a:p>
            <a:pPr lvl="1"/>
            <a:r>
              <a:rPr lang="en-US" sz="1800" dirty="0"/>
              <a:t>How could staff reframe Robin’s goals using a harm reduction approach under R95?</a:t>
            </a:r>
          </a:p>
          <a:p>
            <a:pPr lvl="1"/>
            <a:r>
              <a:rPr lang="en-US" sz="1800" dirty="0"/>
              <a:t>What communication strategies could support engagement and trust building from the onset of the relationship? </a:t>
            </a:r>
          </a:p>
        </p:txBody>
      </p:sp>
      <p:sp>
        <p:nvSpPr>
          <p:cNvPr id="6" name="TextBox 5">
            <a:extLst>
              <a:ext uri="{FF2B5EF4-FFF2-40B4-BE49-F238E27FC236}">
                <a16:creationId xmlns:a16="http://schemas.microsoft.com/office/drawing/2014/main" id="{3C53D703-ABDA-EFC5-8CA3-DF31921FC130}"/>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1752564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C41A-C486-85E9-D8DD-E4EBB9D8E9B8}"/>
              </a:ext>
            </a:extLst>
          </p:cNvPr>
          <p:cNvSpPr>
            <a:spLocks noGrp="1"/>
          </p:cNvSpPr>
          <p:nvPr>
            <p:ph type="title" idx="4294967295"/>
          </p:nvPr>
        </p:nvSpPr>
        <p:spPr>
          <a:xfrm>
            <a:off x="1868488" y="982663"/>
            <a:ext cx="8455025" cy="2695575"/>
          </a:xfrm>
        </p:spPr>
        <p:txBody>
          <a:bodyPr/>
          <a:lstStyle/>
          <a:p>
            <a:pPr algn="ctr"/>
            <a:r>
              <a:rPr lang="en-US" sz="5500" b="1" dirty="0"/>
              <a:t>DISCHARGE POLICY</a:t>
            </a:r>
          </a:p>
        </p:txBody>
      </p:sp>
      <p:sp>
        <p:nvSpPr>
          <p:cNvPr id="4" name="Text Placeholder 3">
            <a:extLst>
              <a:ext uri="{FF2B5EF4-FFF2-40B4-BE49-F238E27FC236}">
                <a16:creationId xmlns:a16="http://schemas.microsoft.com/office/drawing/2014/main" id="{759F55CF-BA2C-EA89-E740-40723C85BC06}"/>
              </a:ext>
            </a:extLst>
          </p:cNvPr>
          <p:cNvSpPr>
            <a:spLocks noGrp="1"/>
          </p:cNvSpPr>
          <p:nvPr>
            <p:ph type="body" sz="half" idx="4294967295"/>
          </p:nvPr>
        </p:nvSpPr>
        <p:spPr>
          <a:xfrm>
            <a:off x="503238" y="5029200"/>
            <a:ext cx="11185525" cy="998538"/>
          </a:xfrm>
        </p:spPr>
        <p:txBody>
          <a:bodyPr>
            <a:normAutofit/>
          </a:bodyPr>
          <a:lstStyle/>
          <a:p>
            <a:pPr algn="ctr"/>
            <a:r>
              <a:rPr lang="en-US" sz="2000" b="1" dirty="0">
                <a:solidFill>
                  <a:schemeClr val="accent6">
                    <a:lumMod val="75000"/>
                  </a:schemeClr>
                </a:solidFill>
              </a:rPr>
              <a:t>What we do to ensure people want to stay enrolled are served and not discharged:</a:t>
            </a:r>
          </a:p>
        </p:txBody>
      </p:sp>
    </p:spTree>
    <p:extLst>
      <p:ext uri="{BB962C8B-B14F-4D97-AF65-F5344CB8AC3E}">
        <p14:creationId xmlns:p14="http://schemas.microsoft.com/office/powerpoint/2010/main" val="4276465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9C26-D070-F1A8-3743-37EED17FC9F8}"/>
              </a:ext>
            </a:extLst>
          </p:cNvPr>
          <p:cNvSpPr>
            <a:spLocks noGrp="1"/>
          </p:cNvSpPr>
          <p:nvPr>
            <p:ph type="title"/>
          </p:nvPr>
        </p:nvSpPr>
        <p:spPr>
          <a:xfrm>
            <a:off x="571366" y="639618"/>
            <a:ext cx="2793158" cy="1358537"/>
          </a:xfrm>
        </p:spPr>
        <p:txBody>
          <a:bodyPr>
            <a:normAutofit/>
          </a:bodyPr>
          <a:lstStyle/>
          <a:p>
            <a:pPr algn="ctr"/>
            <a:r>
              <a:rPr lang="en-US" sz="3200" b="1" dirty="0"/>
              <a:t>DISCHARGE POLICY OVERVIEW</a:t>
            </a:r>
            <a:endParaRPr lang="en-US" sz="3200" dirty="0"/>
          </a:p>
        </p:txBody>
      </p:sp>
      <p:sp>
        <p:nvSpPr>
          <p:cNvPr id="4" name="Text Placeholder 3">
            <a:extLst>
              <a:ext uri="{FF2B5EF4-FFF2-40B4-BE49-F238E27FC236}">
                <a16:creationId xmlns:a16="http://schemas.microsoft.com/office/drawing/2014/main" id="{3DCDFD6E-C310-F129-0308-B573F51EA621}"/>
              </a:ext>
            </a:extLst>
          </p:cNvPr>
          <p:cNvSpPr>
            <a:spLocks noGrp="1"/>
          </p:cNvSpPr>
          <p:nvPr>
            <p:ph type="body" sz="half" idx="2"/>
          </p:nvPr>
        </p:nvSpPr>
        <p:spPr>
          <a:xfrm>
            <a:off x="417946" y="2789843"/>
            <a:ext cx="3445955" cy="2226491"/>
          </a:xfrm>
        </p:spPr>
        <p:txBody>
          <a:bodyPr>
            <a:normAutofit/>
          </a:bodyPr>
          <a:lstStyle/>
          <a:p>
            <a:pPr algn="ctr"/>
            <a:r>
              <a:rPr lang="en-US" sz="2600" b="1" dirty="0"/>
              <a:t>How is </a:t>
            </a:r>
            <a:r>
              <a:rPr lang="en-US" sz="2600" b="1" dirty="0">
                <a:solidFill>
                  <a:schemeClr val="tx1"/>
                </a:solidFill>
                <a:highlight>
                  <a:srgbClr val="FFFF00"/>
                </a:highlight>
              </a:rPr>
              <a:t>[insert agency] </a:t>
            </a:r>
            <a:r>
              <a:rPr lang="en-US" sz="2600" b="1" dirty="0"/>
              <a:t>raising the bar for treatment discharge and working with patients to stay in care?</a:t>
            </a:r>
          </a:p>
        </p:txBody>
      </p:sp>
      <p:sp>
        <p:nvSpPr>
          <p:cNvPr id="5" name="TextBox 4">
            <a:extLst>
              <a:ext uri="{FF2B5EF4-FFF2-40B4-BE49-F238E27FC236}">
                <a16:creationId xmlns:a16="http://schemas.microsoft.com/office/drawing/2014/main" id="{A80DD600-A497-D8BC-9540-8DF59A493432}"/>
              </a:ext>
            </a:extLst>
          </p:cNvPr>
          <p:cNvSpPr txBox="1"/>
          <p:nvPr/>
        </p:nvSpPr>
        <p:spPr>
          <a:xfrm>
            <a:off x="4893333" y="961627"/>
            <a:ext cx="6094562" cy="4591000"/>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Positive toxicology (drug/UA) test doesn’t require automatic discharge​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No automatic discharge/transfer hospital/withdrawal management from residential​ if a client lapses</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Use the care coordination benefit to help prevent clients from losing Medi-Cal during the treatment episode​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No discharge when health benefits lapse for those that remain eligible​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Ensure a warm-handoff when stepping a client up or down levels of care​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Provide informational materials at discharge, including naloxone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11537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latin typeface="Century Gothic"/>
                <a:ea typeface="Calibri"/>
                <a:cs typeface="Calibri"/>
              </a:rPr>
              <a:t>POSITIVE TOXICOLOGY TEST RESULTS</a:t>
            </a:r>
            <a:endParaRPr lang="en-US" b="1">
              <a:ea typeface="Calibri"/>
              <a:cs typeface="Calibri"/>
            </a:endParaRP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201400" cy="4676130"/>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W</a:t>
            </a:r>
            <a:r>
              <a:rPr lang="en-US" b="1" dirty="0">
                <a:ea typeface="Calibri"/>
                <a:cs typeface="Calibri"/>
              </a:rPr>
              <a:t>hat happens when a person lapses while participating in treatment services?</a:t>
            </a:r>
          </a:p>
          <a:p>
            <a:pPr marL="625475" indent="-285750">
              <a:buFont typeface="Wingdings" panose="05000000000000000000" pitchFamily="2" charset="2"/>
              <a:buChar char="Ø"/>
            </a:pPr>
            <a:r>
              <a:rPr lang="en-US" dirty="0">
                <a:ea typeface="Calibri"/>
                <a:cs typeface="Calibri"/>
              </a:rPr>
              <a:t>Talk to them about why they used and determine if their goals have changed </a:t>
            </a:r>
          </a:p>
          <a:p>
            <a:pPr marL="625475" indent="-285750">
              <a:buFont typeface="Wingdings" panose="05000000000000000000" pitchFamily="2" charset="2"/>
              <a:buChar char="Ø"/>
            </a:pPr>
            <a:r>
              <a:rPr lang="en-US" dirty="0">
                <a:ea typeface="Calibri"/>
                <a:cs typeface="Calibri"/>
              </a:rPr>
              <a:t>Encourage them to remain in care and provide needed support services</a:t>
            </a:r>
          </a:p>
          <a:p>
            <a:pPr marL="625475" indent="-285750">
              <a:buFont typeface="Wingdings" panose="05000000000000000000" pitchFamily="2" charset="2"/>
              <a:buChar char="Ø"/>
            </a:pPr>
            <a:r>
              <a:rPr lang="en-US" dirty="0">
                <a:ea typeface="Calibri"/>
                <a:cs typeface="Calibri"/>
              </a:rPr>
              <a:t>If a higher level of care is really needed, make sure a warm-handoff is provided – connect them</a:t>
            </a:r>
          </a:p>
          <a:p>
            <a:pPr marL="625475" indent="-285750">
              <a:buFont typeface="Wingdings" panose="05000000000000000000" pitchFamily="2" charset="2"/>
              <a:buChar char="Ø"/>
            </a:pPr>
            <a:endParaRPr lang="en-US" dirty="0">
              <a:ea typeface="Calibri"/>
              <a:cs typeface="Calibri"/>
            </a:endParaRPr>
          </a:p>
          <a:p>
            <a:r>
              <a:rPr lang="en-US" b="1" dirty="0">
                <a:ea typeface="Calibri"/>
                <a:cs typeface="Calibri"/>
              </a:rPr>
              <a:t>What if a lapse happens at a residential program?</a:t>
            </a:r>
            <a:endParaRPr lang="en-US" dirty="0">
              <a:ea typeface="Calibri"/>
              <a:cs typeface="Calibri"/>
            </a:endParaRPr>
          </a:p>
          <a:p>
            <a:pPr marL="625475" indent="-285750">
              <a:buFont typeface="Wingdings" panose="05000000000000000000" pitchFamily="2" charset="2"/>
              <a:buChar char="Ø"/>
            </a:pPr>
            <a:r>
              <a:rPr lang="en-US" dirty="0">
                <a:ea typeface="Calibri"/>
                <a:cs typeface="Calibri"/>
              </a:rPr>
              <a:t>We do the same – talk and encourage them to stay</a:t>
            </a:r>
          </a:p>
          <a:p>
            <a:pPr marL="625475" indent="-285750">
              <a:buFont typeface="Wingdings" panose="05000000000000000000" pitchFamily="2" charset="2"/>
              <a:buChar char="Ø"/>
            </a:pPr>
            <a:r>
              <a:rPr lang="en-US" b="1" dirty="0">
                <a:ea typeface="Calibri"/>
                <a:cs typeface="Calibri"/>
              </a:rPr>
              <a:t>We don’t require every person who lapses to be “medically cleared” or to “go to detox/WM”</a:t>
            </a:r>
          </a:p>
          <a:p>
            <a:pPr marL="1025525" lvl="1">
              <a:buFont typeface="Wingdings,Sans-Serif" panose="05000000000000000000" pitchFamily="2" charset="2"/>
              <a:buChar char="Ø"/>
            </a:pPr>
            <a:r>
              <a:rPr lang="en-US" sz="1800" i="1" dirty="0">
                <a:ea typeface="Calibri"/>
                <a:cs typeface="Calibri"/>
              </a:rPr>
              <a:t>Qualified professionals help determine if clients need medical services after a lapse</a:t>
            </a:r>
            <a:endParaRPr lang="en-US" sz="1800" dirty="0">
              <a:solidFill>
                <a:srgbClr val="000000"/>
              </a:solidFill>
              <a:ea typeface="Calibri"/>
              <a:cs typeface="Calibri"/>
            </a:endParaRPr>
          </a:p>
          <a:p>
            <a:pPr marL="1025525" lvl="1" indent="-285750">
              <a:buFont typeface="Wingdings,Sans-Serif" panose="05000000000000000000" pitchFamily="2" charset="2"/>
              <a:buChar char="Ø"/>
            </a:pPr>
            <a:r>
              <a:rPr lang="en-US" sz="1800" i="1" dirty="0">
                <a:ea typeface="Calibri"/>
                <a:cs typeface="Calibri"/>
              </a:rPr>
              <a:t>Most clients can and should be safely managed onsite after a lapse and do not need to leave</a:t>
            </a:r>
            <a:endParaRPr lang="en-US" sz="1800" dirty="0">
              <a:solidFill>
                <a:srgbClr val="000000"/>
              </a:solidFill>
              <a:ea typeface="Calibri"/>
              <a:cs typeface="Calibri"/>
            </a:endParaRPr>
          </a:p>
          <a:p>
            <a:pPr marL="625475" indent="-285750">
              <a:buFont typeface="Wingdings,Sans-Serif" panose="05000000000000000000" pitchFamily="2" charset="2"/>
              <a:buChar char="Ø"/>
            </a:pPr>
            <a:r>
              <a:rPr lang="en-US" dirty="0">
                <a:ea typeface="Calibri"/>
                <a:cs typeface="Calibri"/>
              </a:rPr>
              <a:t>A client will not be able to stay if </a:t>
            </a:r>
            <a:r>
              <a:rPr lang="en-US" dirty="0">
                <a:highlight>
                  <a:srgbClr val="FFFF00"/>
                </a:highlight>
                <a:ea typeface="Calibri"/>
                <a:cs typeface="Calibri"/>
              </a:rPr>
              <a:t>[</a:t>
            </a:r>
            <a:r>
              <a:rPr lang="en-US" dirty="0">
                <a:solidFill>
                  <a:schemeClr val="accent2">
                    <a:lumMod val="75000"/>
                  </a:schemeClr>
                </a:solidFill>
                <a:highlight>
                  <a:srgbClr val="FFFF00"/>
                </a:highlight>
                <a:ea typeface="Calibri"/>
                <a:cs typeface="Calibri"/>
              </a:rPr>
              <a:t>insert any allowable reasons per your discharge policy</a:t>
            </a:r>
            <a:r>
              <a:rPr lang="en-US" dirty="0">
                <a:highlight>
                  <a:srgbClr val="FFFF00"/>
                </a:highlight>
                <a:ea typeface="Calibri"/>
                <a:cs typeface="Calibri"/>
              </a:rPr>
              <a:t>]</a:t>
            </a:r>
            <a:endParaRPr lang="en-US" dirty="0"/>
          </a:p>
        </p:txBody>
      </p:sp>
    </p:spTree>
    <p:extLst>
      <p:ext uri="{BB962C8B-B14F-4D97-AF65-F5344CB8AC3E}">
        <p14:creationId xmlns:p14="http://schemas.microsoft.com/office/powerpoint/2010/main" val="3045776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AA1AE-1A50-F99D-15F5-585B44A165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1CD3F-0E39-6A0C-C93D-307B49BB91AA}"/>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MEDI-CAL DISENROLLMENT</a:t>
            </a:r>
          </a:p>
        </p:txBody>
      </p:sp>
      <p:sp>
        <p:nvSpPr>
          <p:cNvPr id="4" name="Content Placeholder 2">
            <a:extLst>
              <a:ext uri="{FF2B5EF4-FFF2-40B4-BE49-F238E27FC236}">
                <a16:creationId xmlns:a16="http://schemas.microsoft.com/office/drawing/2014/main" id="{11F26808-D8F5-8A9C-8F62-F75581E7EC99}"/>
              </a:ext>
            </a:extLst>
          </p:cNvPr>
          <p:cNvSpPr txBox="1">
            <a:spLocks/>
          </p:cNvSpPr>
          <p:nvPr/>
        </p:nvSpPr>
        <p:spPr>
          <a:xfrm>
            <a:off x="461867" y="1339396"/>
            <a:ext cx="11201400"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We help clients continue Medi-Cal enrollment and help them submit renewal paperwork</a:t>
            </a:r>
          </a:p>
          <a:p>
            <a:pPr marL="625475" indent="-285750">
              <a:buFont typeface="Wingdings" panose="05000000000000000000" pitchFamily="2" charset="2"/>
              <a:buChar char="Ø"/>
            </a:pPr>
            <a:r>
              <a:rPr lang="en-US" dirty="0"/>
              <a:t>Tell your clients you will help them complete Medi-Cal paperwork </a:t>
            </a:r>
            <a:endParaRPr lang="en-US" dirty="0">
              <a:ea typeface="Calibri"/>
              <a:cs typeface="Calibri"/>
            </a:endParaRPr>
          </a:p>
          <a:p>
            <a:pPr marL="625475" indent="-285750">
              <a:buFont typeface="Wingdings" panose="05000000000000000000" pitchFamily="2" charset="2"/>
              <a:buChar char="Ø"/>
            </a:pPr>
            <a:r>
              <a:rPr lang="en-US" dirty="0"/>
              <a:t>Check monthly to ensure patient Medi-Cal benefits are up-to-date</a:t>
            </a:r>
            <a:endParaRPr lang="en-US" dirty="0">
              <a:ea typeface="Calibri"/>
              <a:cs typeface="Calibri"/>
            </a:endParaRPr>
          </a:p>
          <a:p>
            <a:pPr marL="625475" indent="-285750">
              <a:buFont typeface="Wingdings" panose="05000000000000000000" pitchFamily="2" charset="2"/>
              <a:buChar char="Ø"/>
            </a:pPr>
            <a:r>
              <a:rPr lang="en-US" dirty="0"/>
              <a:t>Use the Care Coordination benefit to help eligible clients stay enrolled in Medi-Cal</a:t>
            </a:r>
            <a:endParaRPr lang="en-US" dirty="0">
              <a:ea typeface="Calibri"/>
              <a:cs typeface="Calibri"/>
            </a:endParaRPr>
          </a:p>
          <a:p>
            <a:pPr marL="625475" indent="-285750">
              <a:buFont typeface="Wingdings" panose="05000000000000000000" pitchFamily="2" charset="2"/>
              <a:buChar char="Ø"/>
            </a:pPr>
            <a:r>
              <a:rPr lang="en-US" dirty="0"/>
              <a:t>We can’t discharge clients whose coverage lapses but they are still Medi-Cal eligible</a:t>
            </a:r>
            <a:endParaRPr lang="en-US" dirty="0">
              <a:ea typeface="Calibri"/>
              <a:cs typeface="Calibri"/>
            </a:endParaRPr>
          </a:p>
          <a:p>
            <a:pPr marL="625475" indent="-285750">
              <a:buFont typeface="Wingdings" panose="05000000000000000000" pitchFamily="2" charset="2"/>
              <a:buChar char="Ø"/>
            </a:pPr>
            <a:r>
              <a:rPr lang="en-US" b="1" dirty="0">
                <a:solidFill>
                  <a:schemeClr val="accent2">
                    <a:lumMod val="75000"/>
                  </a:schemeClr>
                </a:solidFill>
              </a:rPr>
              <a:t>BE PROACTIVE! </a:t>
            </a:r>
            <a:r>
              <a:rPr lang="en-US" dirty="0">
                <a:solidFill>
                  <a:schemeClr val="tx1"/>
                </a:solidFill>
              </a:rPr>
              <a:t>Clients get care they need, and our agency gets reimbursed. </a:t>
            </a:r>
            <a:endParaRPr lang="en-US" dirty="0">
              <a:solidFill>
                <a:schemeClr val="tx1"/>
              </a:solidFill>
              <a:ea typeface="Calibri"/>
              <a:cs typeface="Calibri"/>
            </a:endParaRPr>
          </a:p>
          <a:p>
            <a:pPr marL="339725" indent="0">
              <a:buNone/>
            </a:pPr>
            <a:endParaRPr lang="en-US" sz="1000" dirty="0"/>
          </a:p>
          <a:p>
            <a:r>
              <a:rPr lang="en-US" b="1" dirty="0"/>
              <a:t>When clients are no longer income eligible for Medi-Cal: </a:t>
            </a:r>
          </a:p>
          <a:p>
            <a:pPr marL="625475" indent="-285750">
              <a:buFont typeface="Wingdings" panose="05000000000000000000" pitchFamily="2" charset="2"/>
              <a:buChar char="Ø"/>
            </a:pPr>
            <a:r>
              <a:rPr lang="en-US" dirty="0"/>
              <a:t>See if they are eligible for AB 109, CalWORKs, General Relief – SAPC reimburses for that just update authorization paperwork</a:t>
            </a:r>
            <a:endParaRPr lang="en-US" dirty="0">
              <a:ea typeface="Calibri"/>
              <a:cs typeface="Calibri"/>
            </a:endParaRPr>
          </a:p>
          <a:p>
            <a:pPr marL="625475" indent="-285750">
              <a:buFont typeface="Wingdings" panose="05000000000000000000" pitchFamily="2" charset="2"/>
              <a:buChar char="Ø"/>
            </a:pPr>
            <a:r>
              <a:rPr lang="en-US" dirty="0"/>
              <a:t>Offer sliding scale </a:t>
            </a:r>
            <a:r>
              <a:rPr lang="en-US" dirty="0">
                <a:highlight>
                  <a:srgbClr val="FFFF00"/>
                </a:highlight>
              </a:rPr>
              <a:t>[</a:t>
            </a:r>
            <a:r>
              <a:rPr lang="en-US" dirty="0">
                <a:solidFill>
                  <a:schemeClr val="accent2">
                    <a:lumMod val="75000"/>
                  </a:schemeClr>
                </a:solidFill>
                <a:highlight>
                  <a:srgbClr val="FFFF00"/>
                </a:highlight>
              </a:rPr>
              <a:t>insert agency details on how to access it, if applicable</a:t>
            </a:r>
            <a:r>
              <a:rPr lang="en-US" dirty="0">
                <a:highlight>
                  <a:srgbClr val="FFFF00"/>
                </a:highlight>
              </a:rPr>
              <a:t>]</a:t>
            </a:r>
            <a:endParaRPr lang="en-US" dirty="0">
              <a:highlight>
                <a:srgbClr val="FFFF00"/>
              </a:highlight>
              <a:ea typeface="Calibri"/>
              <a:cs typeface="Calibri"/>
            </a:endParaRPr>
          </a:p>
        </p:txBody>
      </p:sp>
    </p:spTree>
    <p:extLst>
      <p:ext uri="{BB962C8B-B14F-4D97-AF65-F5344CB8AC3E}">
        <p14:creationId xmlns:p14="http://schemas.microsoft.com/office/powerpoint/2010/main" val="3550841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DISCHARGE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201400" cy="405101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t>
            </a:r>
            <a:r>
              <a:rPr lang="en-US" b="1" dirty="0">
                <a:highlight>
                  <a:srgbClr val="FFFF00"/>
                </a:highlight>
              </a:rPr>
              <a:t>Add slides to make sure all your important agency specific information is included – use your submitted policy and procedure as a guide</a:t>
            </a:r>
            <a:r>
              <a:rPr lang="en-US" b="1" dirty="0"/>
              <a:t>]</a:t>
            </a:r>
          </a:p>
        </p:txBody>
      </p:sp>
      <p:sp>
        <p:nvSpPr>
          <p:cNvPr id="2" name="Rectangle 1">
            <a:extLst>
              <a:ext uri="{FF2B5EF4-FFF2-40B4-BE49-F238E27FC236}">
                <a16:creationId xmlns:a16="http://schemas.microsoft.com/office/drawing/2014/main" id="{25ABF22D-AE9F-D92B-2CB8-305803B07DE9}"/>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978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INFORMATIONAL MATERIALS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8" y="1349123"/>
            <a:ext cx="5246206"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Help Discharging New Clients Access Needed Information </a:t>
            </a:r>
            <a:endParaRPr lang="en-US" dirty="0"/>
          </a:p>
          <a:p>
            <a:pPr marL="625475" indent="-285750">
              <a:buFont typeface="Wingdings" panose="05000000000000000000" pitchFamily="2" charset="2"/>
              <a:buChar char="Ø"/>
            </a:pPr>
            <a:r>
              <a:rPr lang="en-US" dirty="0"/>
              <a:t>Help them access the </a:t>
            </a:r>
            <a:r>
              <a:rPr lang="en-US" dirty="0">
                <a:solidFill>
                  <a:srgbClr val="0070C0"/>
                </a:solidFill>
                <a:hlinkClick r:id="rId2">
                  <a:extLst>
                    <a:ext uri="{A12FA001-AC4F-418D-AE19-62706E023703}">
                      <ahyp:hlinkClr xmlns:ahyp="http://schemas.microsoft.com/office/drawing/2018/hyperlinkcolor" val="tx"/>
                    </a:ext>
                  </a:extLst>
                </a:hlinkClick>
              </a:rPr>
              <a:t>http://www.recoverla.org</a:t>
            </a:r>
            <a:r>
              <a:rPr lang="en-US" dirty="0">
                <a:solidFill>
                  <a:srgbClr val="0070C0"/>
                </a:solidFill>
              </a:rPr>
              <a:t> </a:t>
            </a:r>
            <a:r>
              <a:rPr lang="en-US" dirty="0"/>
              <a:t>website on their phone in case they need other resources off hours </a:t>
            </a:r>
            <a:endParaRPr lang="en-US" dirty="0">
              <a:ea typeface="Calibri"/>
              <a:cs typeface="Calibri"/>
            </a:endParaRPr>
          </a:p>
          <a:p>
            <a:pPr marL="625475" indent="-285750">
              <a:buFont typeface="Wingdings" panose="05000000000000000000" pitchFamily="2" charset="2"/>
              <a:buChar char="Ø"/>
            </a:pPr>
            <a:r>
              <a:rPr lang="en-US" dirty="0"/>
              <a:t>Offer an overdose prevention kit that includes naloxone to take with them for free </a:t>
            </a:r>
            <a:endParaRPr lang="en-US" dirty="0">
              <a:ea typeface="Calibri"/>
              <a:cs typeface="Calibri"/>
            </a:endParaRPr>
          </a:p>
          <a:p>
            <a:pPr marL="625475" indent="-285750">
              <a:buFont typeface="Wingdings" panose="05000000000000000000" pitchFamily="2" charset="2"/>
              <a:buChar char="Ø"/>
            </a:pPr>
            <a:r>
              <a:rPr lang="en-US" dirty="0"/>
              <a:t>Make sure clients who continue to use drugs know how to access harm reduction services: </a:t>
            </a:r>
            <a:r>
              <a:rPr lang="en-US" sz="1800" u="sng" dirty="0">
                <a:solidFill>
                  <a:srgbClr val="0070C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http://publichealth.lacounty.gov/sapc/public/harm-reduction</a:t>
            </a:r>
            <a:endParaRPr lang="en-US" dirty="0"/>
          </a:p>
          <a:p>
            <a:pPr marL="339725" indent="0">
              <a:buNone/>
            </a:pPr>
            <a:endParaRPr lang="en-US" sz="1000" dirty="0"/>
          </a:p>
        </p:txBody>
      </p:sp>
      <p:grpSp>
        <p:nvGrpSpPr>
          <p:cNvPr id="2" name="Group 1">
            <a:extLst>
              <a:ext uri="{FF2B5EF4-FFF2-40B4-BE49-F238E27FC236}">
                <a16:creationId xmlns:a16="http://schemas.microsoft.com/office/drawing/2014/main" id="{FFBF3ED5-906F-A1BA-BD64-82C0F2B9A5E4}"/>
              </a:ext>
            </a:extLst>
          </p:cNvPr>
          <p:cNvGrpSpPr/>
          <p:nvPr/>
        </p:nvGrpSpPr>
        <p:grpSpPr>
          <a:xfrm>
            <a:off x="6628579" y="1113905"/>
            <a:ext cx="3889001" cy="5200097"/>
            <a:chOff x="698917" y="1720949"/>
            <a:chExt cx="3579510" cy="5083285"/>
          </a:xfrm>
        </p:grpSpPr>
        <p:pic>
          <p:nvPicPr>
            <p:cNvPr id="5" name="Picture 4">
              <a:extLst>
                <a:ext uri="{FF2B5EF4-FFF2-40B4-BE49-F238E27FC236}">
                  <a16:creationId xmlns:a16="http://schemas.microsoft.com/office/drawing/2014/main" id="{381E0834-DB44-3DEC-8C85-D9FFE0AC9F2B}"/>
                </a:ext>
              </a:extLst>
            </p:cNvPr>
            <p:cNvPicPr>
              <a:picLocks noChangeAspect="1"/>
            </p:cNvPicPr>
            <p:nvPr/>
          </p:nvPicPr>
          <p:blipFill>
            <a:blip r:embed="rId4"/>
            <a:stretch>
              <a:fillRect/>
            </a:stretch>
          </p:blipFill>
          <p:spPr>
            <a:xfrm>
              <a:off x="2305386" y="1720949"/>
              <a:ext cx="1973041" cy="2726384"/>
            </a:xfrm>
            <a:prstGeom prst="rect">
              <a:avLst/>
            </a:prstGeom>
          </p:spPr>
        </p:pic>
        <p:pic>
          <p:nvPicPr>
            <p:cNvPr id="6" name="Picture 5">
              <a:extLst>
                <a:ext uri="{FF2B5EF4-FFF2-40B4-BE49-F238E27FC236}">
                  <a16:creationId xmlns:a16="http://schemas.microsoft.com/office/drawing/2014/main" id="{02FD6931-10DE-3FC1-DD14-6EF6D2662A8D}"/>
                </a:ext>
              </a:extLst>
            </p:cNvPr>
            <p:cNvPicPr>
              <a:picLocks noChangeAspect="1"/>
            </p:cNvPicPr>
            <p:nvPr/>
          </p:nvPicPr>
          <p:blipFill>
            <a:blip r:embed="rId5"/>
            <a:stretch>
              <a:fillRect/>
            </a:stretch>
          </p:blipFill>
          <p:spPr>
            <a:xfrm>
              <a:off x="698917" y="3564088"/>
              <a:ext cx="2228376" cy="3240146"/>
            </a:xfrm>
            <a:prstGeom prst="rect">
              <a:avLst/>
            </a:prstGeom>
          </p:spPr>
        </p:pic>
      </p:grpSp>
      <p:sp>
        <p:nvSpPr>
          <p:cNvPr id="8" name="TextBox 7">
            <a:extLst>
              <a:ext uri="{FF2B5EF4-FFF2-40B4-BE49-F238E27FC236}">
                <a16:creationId xmlns:a16="http://schemas.microsoft.com/office/drawing/2014/main" id="{136731B6-D1E8-65B5-0EA9-0B37A058DF1B}"/>
              </a:ext>
            </a:extLst>
          </p:cNvPr>
          <p:cNvSpPr txBox="1"/>
          <p:nvPr/>
        </p:nvSpPr>
        <p:spPr>
          <a:xfrm>
            <a:off x="9305784" y="4483517"/>
            <a:ext cx="2562365" cy="830997"/>
          </a:xfrm>
          <a:prstGeom prst="rect">
            <a:avLst/>
          </a:prstGeom>
          <a:noFill/>
        </p:spPr>
        <p:txBody>
          <a:bodyPr wrap="square">
            <a:spAutoFit/>
          </a:bodyPr>
          <a:lstStyle/>
          <a:p>
            <a:pPr marL="0" indent="0" algn="ctr">
              <a:buFont typeface="Arial"/>
              <a:buNone/>
            </a:pPr>
            <a:r>
              <a:rPr lang="en-US" sz="1200" dirty="0">
                <a:latin typeface="Arial" panose="020B0604020202020204" pitchFamily="34" charset="0"/>
                <a:cs typeface="Arial" panose="020B0604020202020204" pitchFamily="34" charset="0"/>
              </a:rPr>
              <a:t>Learn more about SUD services and resources, including a mobile friendly version of the SUD provider directory – SBAT! </a:t>
            </a:r>
            <a:endParaRPr lang="en-US" sz="1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97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330F6C-D949-708A-E02C-A1B7736C4E67}"/>
              </a:ext>
            </a:extLst>
          </p:cNvPr>
          <p:cNvGrpSpPr/>
          <p:nvPr/>
        </p:nvGrpSpPr>
        <p:grpSpPr>
          <a:xfrm>
            <a:off x="4009588" y="143272"/>
            <a:ext cx="7274551" cy="6059120"/>
            <a:chOff x="3185273" y="-118750"/>
            <a:chExt cx="9037865" cy="6864015"/>
          </a:xfrm>
        </p:grpSpPr>
        <p:grpSp>
          <p:nvGrpSpPr>
            <p:cNvPr id="13" name="Group 12">
              <a:extLst>
                <a:ext uri="{FF2B5EF4-FFF2-40B4-BE49-F238E27FC236}">
                  <a16:creationId xmlns:a16="http://schemas.microsoft.com/office/drawing/2014/main" id="{8ABA8137-6DFF-3613-0A9E-2E761FA7D9A1}"/>
                </a:ext>
              </a:extLst>
            </p:cNvPr>
            <p:cNvGrpSpPr/>
            <p:nvPr/>
          </p:nvGrpSpPr>
          <p:grpSpPr>
            <a:xfrm>
              <a:off x="4004108" y="-118750"/>
              <a:ext cx="7767589" cy="6864015"/>
              <a:chOff x="4206240" y="0"/>
              <a:chExt cx="7632835" cy="6725652"/>
            </a:xfrm>
          </p:grpSpPr>
          <p:sp>
            <p:nvSpPr>
              <p:cNvPr id="10" name="Partial Circle 9">
                <a:extLst>
                  <a:ext uri="{FF2B5EF4-FFF2-40B4-BE49-F238E27FC236}">
                    <a16:creationId xmlns:a16="http://schemas.microsoft.com/office/drawing/2014/main" id="{0B04AFB2-B31F-3943-5925-AD3A08F0D42F}"/>
                  </a:ext>
                </a:extLst>
              </p:cNvPr>
              <p:cNvSpPr/>
              <p:nvPr/>
            </p:nvSpPr>
            <p:spPr>
              <a:xfrm>
                <a:off x="4206242" y="0"/>
                <a:ext cx="7632833" cy="6725652"/>
              </a:xfrm>
              <a:prstGeom prst="pie">
                <a:avLst>
                  <a:gd name="adj1" fmla="val 2794305"/>
                  <a:gd name="adj2" fmla="val 1368403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BF0EF925-2C77-7549-4D90-06E63E875651}"/>
                  </a:ext>
                </a:extLst>
              </p:cNvPr>
              <p:cNvSpPr/>
              <p:nvPr/>
            </p:nvSpPr>
            <p:spPr>
              <a:xfrm>
                <a:off x="4206240" y="0"/>
                <a:ext cx="7632833" cy="6725652"/>
              </a:xfrm>
              <a:prstGeom prst="pie">
                <a:avLst>
                  <a:gd name="adj1" fmla="val 13579564"/>
                  <a:gd name="adj2" fmla="val 2807049"/>
                </a:avLst>
              </a:prstGeom>
              <a:solidFill>
                <a:srgbClr val="1D97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4" name="Diagram 3">
              <a:extLst>
                <a:ext uri="{FF2B5EF4-FFF2-40B4-BE49-F238E27FC236}">
                  <a16:creationId xmlns:a16="http://schemas.microsoft.com/office/drawing/2014/main" id="{BF4A557E-309C-7F88-B324-57AFEB9CCE8C}"/>
                </a:ext>
              </a:extLst>
            </p:cNvPr>
            <p:cNvGraphicFramePr/>
            <p:nvPr>
              <p:extLst>
                <p:ext uri="{D42A27DB-BD31-4B8C-83A1-F6EECF244321}">
                  <p14:modId xmlns:p14="http://schemas.microsoft.com/office/powerpoint/2010/main" val="3480131058"/>
                </p:ext>
              </p:extLst>
            </p:nvPr>
          </p:nvGraphicFramePr>
          <p:xfrm>
            <a:off x="3185273" y="33201"/>
            <a:ext cx="9037865" cy="591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2126285B-F7E6-2AEA-EC36-B9F61500E9FB}"/>
                </a:ext>
              </a:extLst>
            </p:cNvPr>
            <p:cNvSpPr txBox="1"/>
            <p:nvPr/>
          </p:nvSpPr>
          <p:spPr>
            <a:xfrm>
              <a:off x="6754141" y="2745428"/>
              <a:ext cx="2059519" cy="1311562"/>
            </a:xfrm>
            <a:prstGeom prst="roundRect">
              <a:avLst/>
            </a:prstGeom>
            <a:solidFill>
              <a:schemeClr val="tx1">
                <a:lumMod val="75000"/>
                <a:lumOff val="25000"/>
              </a:schemeClr>
            </a:solidFill>
            <a:ln w="28575">
              <a:solidFill>
                <a:schemeClr val="bg1"/>
              </a:solidFill>
            </a:ln>
            <a:effectLst/>
          </p:spPr>
          <p:txBody>
            <a:bodyPr wrap="square" rtlCol="0">
              <a:spAutoFit/>
            </a:bodyPr>
            <a:lstStyle/>
            <a:p>
              <a:pPr algn="ctr"/>
              <a:r>
                <a:rPr lang="en-US" sz="1400" b="1" u="sng" dirty="0">
                  <a:solidFill>
                    <a:schemeClr val="bg1"/>
                  </a:solidFill>
                </a:rPr>
                <a:t>Lapse and Relapse </a:t>
              </a:r>
            </a:p>
            <a:p>
              <a:pPr algn="ctr"/>
              <a:r>
                <a:rPr lang="en-US" sz="1200" b="1" dirty="0">
                  <a:solidFill>
                    <a:schemeClr val="bg1"/>
                  </a:solidFill>
                </a:rPr>
                <a:t>An opportunity to learn and redefine and/or recommit to goals </a:t>
              </a:r>
            </a:p>
          </p:txBody>
        </p:sp>
      </p:grpSp>
      <p:sp>
        <p:nvSpPr>
          <p:cNvPr id="18" name="TextBox 17">
            <a:extLst>
              <a:ext uri="{FF2B5EF4-FFF2-40B4-BE49-F238E27FC236}">
                <a16:creationId xmlns:a16="http://schemas.microsoft.com/office/drawing/2014/main" id="{89516230-E2EC-1B99-D05A-2505A67D55EB}"/>
              </a:ext>
            </a:extLst>
          </p:cNvPr>
          <p:cNvSpPr txBox="1"/>
          <p:nvPr/>
        </p:nvSpPr>
        <p:spPr>
          <a:xfrm>
            <a:off x="9458382" y="5632928"/>
            <a:ext cx="2924784" cy="646331"/>
          </a:xfrm>
          <a:prstGeom prst="rect">
            <a:avLst/>
          </a:prstGeom>
          <a:noFill/>
        </p:spPr>
        <p:txBody>
          <a:bodyPr wrap="square" lIns="91440" tIns="45720" rIns="91440" bIns="45720" rtlCol="0" anchor="t">
            <a:spAutoFit/>
          </a:bodyPr>
          <a:lstStyle/>
          <a:p>
            <a:r>
              <a:rPr lang="en-US" dirty="0">
                <a:solidFill>
                  <a:srgbClr val="1D97AC"/>
                </a:solidFill>
                <a:sym typeface="Wingdings 3" panose="05040102010807070707" pitchFamily="18" charset="2"/>
              </a:rPr>
              <a:t></a:t>
            </a:r>
            <a:r>
              <a:rPr lang="en-US" dirty="0">
                <a:solidFill>
                  <a:schemeClr val="accent4">
                    <a:lumMod val="40000"/>
                    <a:lumOff val="60000"/>
                  </a:schemeClr>
                </a:solidFill>
                <a:sym typeface="Wingdings 3" panose="05040102010807070707" pitchFamily="18" charset="2"/>
              </a:rPr>
              <a:t> </a:t>
            </a:r>
            <a:r>
              <a:rPr lang="en-US" dirty="0"/>
              <a:t>Harm Reduction Services </a:t>
            </a:r>
            <a:endParaRPr lang="en-US" dirty="0">
              <a:ea typeface="Calibri"/>
              <a:cs typeface="Calibri"/>
            </a:endParaRPr>
          </a:p>
          <a:p>
            <a:r>
              <a:rPr lang="en-US" dirty="0">
                <a:solidFill>
                  <a:schemeClr val="accent2"/>
                </a:solidFill>
                <a:sym typeface="Wingdings 3" panose="05040102010807070707" pitchFamily="18" charset="2"/>
              </a:rPr>
              <a:t></a:t>
            </a:r>
            <a:r>
              <a:rPr lang="en-US" dirty="0">
                <a:solidFill>
                  <a:schemeClr val="accent4">
                    <a:lumMod val="75000"/>
                  </a:schemeClr>
                </a:solidFill>
                <a:sym typeface="Wingdings 3" panose="05040102010807070707" pitchFamily="18" charset="2"/>
              </a:rPr>
              <a:t> </a:t>
            </a:r>
            <a:r>
              <a:rPr lang="en-US" dirty="0"/>
              <a:t>Treatment Services</a:t>
            </a:r>
            <a:r>
              <a:rPr lang="en-US" sz="1400" dirty="0"/>
              <a:t> </a:t>
            </a:r>
            <a:endParaRPr lang="en-US" sz="1400" dirty="0">
              <a:ea typeface="Calibri"/>
              <a:cs typeface="Calibri"/>
            </a:endParaRPr>
          </a:p>
        </p:txBody>
      </p:sp>
      <p:sp>
        <p:nvSpPr>
          <p:cNvPr id="20" name="TextBox 19">
            <a:extLst>
              <a:ext uri="{FF2B5EF4-FFF2-40B4-BE49-F238E27FC236}">
                <a16:creationId xmlns:a16="http://schemas.microsoft.com/office/drawing/2014/main" id="{FD53B087-B7AB-A8AB-651A-C7D47C6E12D4}"/>
              </a:ext>
            </a:extLst>
          </p:cNvPr>
          <p:cNvSpPr txBox="1"/>
          <p:nvPr/>
        </p:nvSpPr>
        <p:spPr>
          <a:xfrm>
            <a:off x="342435" y="710619"/>
            <a:ext cx="3580886" cy="4924425"/>
          </a:xfrm>
          <a:prstGeom prst="rect">
            <a:avLst/>
          </a:prstGeom>
          <a:noFill/>
        </p:spPr>
        <p:txBody>
          <a:bodyPr wrap="square" lIns="91440" tIns="45720" rIns="91440" bIns="45720" rtlCol="0" anchor="t">
            <a:spAutoFit/>
          </a:bodyPr>
          <a:lstStyle/>
          <a:p>
            <a:pPr algn="ctr"/>
            <a:r>
              <a:rPr lang="en-US" sz="3200" b="1" dirty="0">
                <a:solidFill>
                  <a:schemeClr val="accent1">
                    <a:lumMod val="75000"/>
                  </a:schemeClr>
                </a:solidFill>
              </a:rPr>
              <a:t>STAGES OF CHANGE</a:t>
            </a:r>
            <a:endParaRPr lang="en-US" sz="2800" b="1" dirty="0">
              <a:solidFill>
                <a:schemeClr val="accent1">
                  <a:lumMod val="75000"/>
                </a:schemeClr>
              </a:solidFill>
            </a:endParaRPr>
          </a:p>
          <a:p>
            <a:pPr algn="ctr"/>
            <a:r>
              <a:rPr lang="en-US" sz="1600" dirty="0"/>
              <a:t>by Prochaska and DiClemente</a:t>
            </a:r>
            <a:endParaRPr lang="en-US" sz="1600" dirty="0">
              <a:ea typeface="Calibri"/>
              <a:cs typeface="Calibri"/>
            </a:endParaRPr>
          </a:p>
          <a:p>
            <a:endParaRPr lang="en-US" sz="1600" dirty="0"/>
          </a:p>
          <a:p>
            <a:r>
              <a:rPr lang="en-US" sz="1600" dirty="0"/>
              <a:t>A model developed by Prochaska and DiClemente that describes individuals moving through the following five stages when changing a behavior: precontemplation, contemplation, preparation, action, and maintenance. Individuals may lapse or relapse and this presents an opportunity to learn and grow as goals are redefined or recommitted to. </a:t>
            </a:r>
            <a:endParaRPr lang="en-US" sz="1600" dirty="0">
              <a:ea typeface="Calibri"/>
              <a:cs typeface="Calibri"/>
            </a:endParaRPr>
          </a:p>
          <a:p>
            <a:endParaRPr lang="en-US" sz="1600" dirty="0"/>
          </a:p>
          <a:p>
            <a:r>
              <a:rPr lang="en-US" sz="1600" dirty="0"/>
              <a:t>This model is applicable to all types of behavior changes, including substance use and  for substance use disorder (SUD)services. </a:t>
            </a:r>
            <a:endParaRPr lang="en-US" dirty="0">
              <a:solidFill>
                <a:schemeClr val="accent1">
                  <a:lumMod val="75000"/>
                </a:schemeClr>
              </a:solidFill>
              <a:ea typeface="Calibri"/>
              <a:cs typeface="Calibri"/>
              <a:sym typeface="Wingdings 3" panose="05040102010807070707" pitchFamily="18" charset="2"/>
            </a:endParaRPr>
          </a:p>
        </p:txBody>
      </p:sp>
      <p:sp>
        <p:nvSpPr>
          <p:cNvPr id="3" name="TextBox 2">
            <a:extLst>
              <a:ext uri="{FF2B5EF4-FFF2-40B4-BE49-F238E27FC236}">
                <a16:creationId xmlns:a16="http://schemas.microsoft.com/office/drawing/2014/main" id="{EEE9CC0F-4E99-3BC2-74A2-E383A76010F1}"/>
              </a:ext>
            </a:extLst>
          </p:cNvPr>
          <p:cNvSpPr txBox="1"/>
          <p:nvPr/>
        </p:nvSpPr>
        <p:spPr>
          <a:xfrm>
            <a:off x="0" y="5852873"/>
            <a:ext cx="6530196" cy="461665"/>
          </a:xfrm>
          <a:prstGeom prst="rect">
            <a:avLst/>
          </a:prstGeom>
          <a:noFill/>
        </p:spPr>
        <p:txBody>
          <a:bodyPr wrap="square" rtlCol="0">
            <a:spAutoFit/>
          </a:bodyPr>
          <a:lstStyle/>
          <a:p>
            <a:r>
              <a:rPr lang="en-US" sz="1200" dirty="0">
                <a:effectLst/>
                <a:latin typeface="Aptos" panose="020B0004020202020204" pitchFamily="34" charset="0"/>
                <a:ea typeface="Aptos" panose="020B0004020202020204" pitchFamily="34" charset="0"/>
                <a:cs typeface="Arial" panose="020B0604020202020204" pitchFamily="34" charset="0"/>
              </a:rPr>
              <a:t>Prochaska, J. O., &amp; DiClemente, C. C. (1992). Stages of change in the modification of problem behaviors. Progress in behavior modification, 28, 183–218.</a:t>
            </a:r>
            <a:endParaRPr lang="en-US" sz="1200" dirty="0"/>
          </a:p>
        </p:txBody>
      </p:sp>
    </p:spTree>
    <p:extLst>
      <p:ext uri="{BB962C8B-B14F-4D97-AF65-F5344CB8AC3E}">
        <p14:creationId xmlns:p14="http://schemas.microsoft.com/office/powerpoint/2010/main" val="4216212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263163"/>
            <a:ext cx="11201400" cy="471128"/>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Let’s talk about specific </a:t>
            </a:r>
            <a:r>
              <a:rPr lang="en-US" b="1" u="sng"/>
              <a:t>discharge</a:t>
            </a:r>
            <a:r>
              <a:rPr lang="en-US" b="1"/>
              <a:t> examples: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104180"/>
            <a:ext cx="11201400" cy="5160727"/>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All clients should be offered naloxone at discharge</a:t>
            </a:r>
            <a:br>
              <a:rPr lang="en-US" dirty="0"/>
            </a:br>
            <a:r>
              <a:rPr lang="en-US" b="1" i="1" dirty="0">
                <a:solidFill>
                  <a:srgbClr val="06587A"/>
                </a:solidFill>
              </a:rPr>
              <a:t>TRUE</a:t>
            </a:r>
            <a:r>
              <a:rPr lang="en-US" i="1" dirty="0">
                <a:solidFill>
                  <a:srgbClr val="06587A"/>
                </a:solidFill>
              </a:rPr>
              <a:t> – This is a life-saving medication and does not condone or contribute to use</a:t>
            </a:r>
          </a:p>
          <a:p>
            <a:r>
              <a:rPr lang="en-US" dirty="0"/>
              <a:t>A person who lapses in residential can “sleep it off” in the program</a:t>
            </a:r>
            <a:br>
              <a:rPr lang="en-US" dirty="0">
                <a:ea typeface="Calibri"/>
                <a:cs typeface="Calibri"/>
              </a:rPr>
            </a:br>
            <a:r>
              <a:rPr lang="en-US" b="1" i="1" dirty="0">
                <a:solidFill>
                  <a:srgbClr val="06587A"/>
                </a:solidFill>
              </a:rPr>
              <a:t>TRUE</a:t>
            </a:r>
            <a:r>
              <a:rPr lang="en-US" i="1" dirty="0">
                <a:solidFill>
                  <a:srgbClr val="06587A"/>
                </a:solidFill>
              </a:rPr>
              <a:t> – Clients without emergency medical symptoms can stay in the program – consult qualified professionals</a:t>
            </a:r>
          </a:p>
          <a:p>
            <a:r>
              <a:rPr lang="en-US" dirty="0"/>
              <a:t>A person should be discharged if they do not complete Medi-Cal reenrollment documents</a:t>
            </a:r>
            <a:br>
              <a:rPr lang="en-US" dirty="0">
                <a:ea typeface="Calibri"/>
                <a:cs typeface="Calibri"/>
              </a:rPr>
            </a:br>
            <a:r>
              <a:rPr lang="en-US" b="1" i="1" dirty="0">
                <a:solidFill>
                  <a:srgbClr val="06587A"/>
                </a:solidFill>
              </a:rPr>
              <a:t>FALSE</a:t>
            </a:r>
            <a:r>
              <a:rPr lang="en-US" i="1" dirty="0">
                <a:solidFill>
                  <a:srgbClr val="06587A"/>
                </a:solidFill>
              </a:rPr>
              <a:t> – Use the Care Coordination benefit to help the patient reenroll and prevent lapse in benefits</a:t>
            </a:r>
            <a:endParaRPr lang="en-US" dirty="0">
              <a:solidFill>
                <a:srgbClr val="06587A"/>
              </a:solidFill>
            </a:endParaRPr>
          </a:p>
          <a:p>
            <a:r>
              <a:rPr lang="en-US" dirty="0"/>
              <a:t>A non-abstinent client can bring alcohol and drugs on property</a:t>
            </a:r>
            <a:br>
              <a:rPr lang="en-US" dirty="0">
                <a:ea typeface="Calibri"/>
                <a:cs typeface="Calibri"/>
              </a:rPr>
            </a:br>
            <a:r>
              <a:rPr lang="en-US" b="1" i="1" dirty="0">
                <a:solidFill>
                  <a:srgbClr val="06587A"/>
                </a:solidFill>
              </a:rPr>
              <a:t>FALSE</a:t>
            </a:r>
            <a:r>
              <a:rPr lang="en-US" i="1" dirty="0">
                <a:solidFill>
                  <a:srgbClr val="06587A"/>
                </a:solidFill>
              </a:rPr>
              <a:t> – It is ok to have policies that prohibit alcohol or drug use on property</a:t>
            </a:r>
            <a:endParaRPr lang="en-US" dirty="0">
              <a:solidFill>
                <a:srgbClr val="06587A"/>
              </a:solidFill>
            </a:endParaRPr>
          </a:p>
          <a:p>
            <a:r>
              <a:rPr lang="en-US" dirty="0"/>
              <a:t>A person who does not agree to abstinence cannot be discharged from residential for use</a:t>
            </a:r>
            <a:br>
              <a:rPr lang="en-US" dirty="0">
                <a:ea typeface="Calibri"/>
                <a:cs typeface="Calibri"/>
              </a:rPr>
            </a:br>
            <a:r>
              <a:rPr lang="en-US" b="1" i="1" dirty="0">
                <a:solidFill>
                  <a:srgbClr val="06587A"/>
                </a:solidFill>
              </a:rPr>
              <a:t>FALSE</a:t>
            </a:r>
            <a:r>
              <a:rPr lang="en-US" i="1" dirty="0">
                <a:solidFill>
                  <a:srgbClr val="06587A"/>
                </a:solidFill>
              </a:rPr>
              <a:t> – The decision to discharge is based on individualized circumstances and clinical need</a:t>
            </a:r>
            <a:endParaRPr lang="en-US" dirty="0">
              <a:solidFill>
                <a:srgbClr val="06587A"/>
              </a:solidFill>
            </a:endParaRPr>
          </a:p>
          <a:p>
            <a:r>
              <a:rPr lang="en-US" dirty="0"/>
              <a:t>A person does not need to be medically cleared by a hospital if they lapse in residential</a:t>
            </a:r>
            <a:br>
              <a:rPr lang="en-US" dirty="0">
                <a:ea typeface="Calibri"/>
                <a:cs typeface="Calibri"/>
              </a:rPr>
            </a:br>
            <a:r>
              <a:rPr lang="en-US" b="1" i="1" dirty="0">
                <a:solidFill>
                  <a:srgbClr val="06587A"/>
                </a:solidFill>
              </a:rPr>
              <a:t>TRUE</a:t>
            </a:r>
            <a:r>
              <a:rPr lang="en-US" i="1" dirty="0">
                <a:solidFill>
                  <a:srgbClr val="06587A"/>
                </a:solidFill>
              </a:rPr>
              <a:t> – Referral to emergency services should be based on client’s symptoms not just because they used </a:t>
            </a:r>
            <a:endParaRPr lang="en-US" dirty="0">
              <a:solidFill>
                <a:srgbClr val="06587A"/>
              </a:solidFill>
            </a:endParaRPr>
          </a:p>
          <a:p>
            <a:r>
              <a:rPr lang="en-US" dirty="0"/>
              <a:t>A person cannot stay in treatment if they have used substances in the past 24-hours</a:t>
            </a:r>
            <a:br>
              <a:rPr lang="en-US" dirty="0">
                <a:ea typeface="Calibri"/>
                <a:cs typeface="Calibri"/>
              </a:rPr>
            </a:br>
            <a:r>
              <a:rPr lang="en-US" b="1" i="1" dirty="0">
                <a:solidFill>
                  <a:srgbClr val="06587A"/>
                </a:solidFill>
              </a:rPr>
              <a:t>FALSE</a:t>
            </a:r>
            <a:r>
              <a:rPr lang="en-US" i="1" dirty="0">
                <a:solidFill>
                  <a:srgbClr val="06587A"/>
                </a:solidFill>
              </a:rPr>
              <a:t> – The State and County have been clear that this is no longer enforced. Call SAPC if cited.</a:t>
            </a:r>
            <a:endParaRPr lang="en-US" dirty="0">
              <a:solidFill>
                <a:srgbClr val="06587A"/>
              </a:solidFill>
            </a:endParaRPr>
          </a:p>
        </p:txBody>
      </p:sp>
    </p:spTree>
    <p:extLst>
      <p:ext uri="{BB962C8B-B14F-4D97-AF65-F5344CB8AC3E}">
        <p14:creationId xmlns:p14="http://schemas.microsoft.com/office/powerpoint/2010/main" val="3281392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707C-3F5F-3E62-FDBA-5F245ED85AD5}"/>
              </a:ext>
            </a:extLst>
          </p:cNvPr>
          <p:cNvSpPr>
            <a:spLocks noGrp="1"/>
          </p:cNvSpPr>
          <p:nvPr>
            <p:ph type="ctrTitle"/>
          </p:nvPr>
        </p:nvSpPr>
        <p:spPr>
          <a:xfrm>
            <a:off x="1154955" y="2099733"/>
            <a:ext cx="8825658" cy="1188412"/>
          </a:xfrm>
        </p:spPr>
        <p:txBody>
          <a:bodyPr>
            <a:normAutofit/>
          </a:bodyPr>
          <a:lstStyle/>
          <a:p>
            <a:r>
              <a:rPr lang="en-US" sz="6600" dirty="0"/>
              <a:t>Discharge Discussion</a:t>
            </a:r>
          </a:p>
        </p:txBody>
      </p:sp>
      <p:sp>
        <p:nvSpPr>
          <p:cNvPr id="6" name="Subtitle 2">
            <a:extLst>
              <a:ext uri="{FF2B5EF4-FFF2-40B4-BE49-F238E27FC236}">
                <a16:creationId xmlns:a16="http://schemas.microsoft.com/office/drawing/2014/main" id="{433CE7BA-D626-B401-31BC-71EB86F1FD89}"/>
              </a:ext>
            </a:extLst>
          </p:cNvPr>
          <p:cNvSpPr txBox="1">
            <a:spLocks/>
          </p:cNvSpPr>
          <p:nvPr/>
        </p:nvSpPr>
        <p:spPr>
          <a:xfrm>
            <a:off x="1154955" y="3368618"/>
            <a:ext cx="8825658" cy="918713"/>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800"/>
              <a:t>Questions?</a:t>
            </a:r>
          </a:p>
          <a:p>
            <a:r>
              <a:rPr lang="en-US" sz="2800"/>
              <a:t>Clarifications?</a:t>
            </a:r>
          </a:p>
          <a:p>
            <a:r>
              <a:rPr lang="en-US" sz="2800"/>
              <a:t>Opportunities?</a:t>
            </a:r>
          </a:p>
          <a:p>
            <a:r>
              <a:rPr lang="en-US" sz="2800"/>
              <a:t>Concerns?</a:t>
            </a:r>
            <a:endParaRPr lang="en-US" sz="2800" dirty="0"/>
          </a:p>
        </p:txBody>
      </p:sp>
    </p:spTree>
    <p:extLst>
      <p:ext uri="{BB962C8B-B14F-4D97-AF65-F5344CB8AC3E}">
        <p14:creationId xmlns:p14="http://schemas.microsoft.com/office/powerpoint/2010/main" val="2640535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5E4B5-153D-C213-0032-53AA40244CB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4EDF9FD-A20D-77DD-0677-D87F62A76642}"/>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F30FDAA-7F14-61E4-9552-3929FE7D7784}"/>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DISCHARGE CASE SCENARIO</a:t>
            </a:r>
          </a:p>
        </p:txBody>
      </p:sp>
      <p:sp>
        <p:nvSpPr>
          <p:cNvPr id="9" name="Content Placeholder 2">
            <a:extLst>
              <a:ext uri="{FF2B5EF4-FFF2-40B4-BE49-F238E27FC236}">
                <a16:creationId xmlns:a16="http://schemas.microsoft.com/office/drawing/2014/main" id="{34C6D29E-1283-AF59-9F41-4D633F224D74}"/>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1: Managing Relapse While Maintaining Connection and Safety </a:t>
            </a:r>
            <a:endParaRPr lang="en-US" dirty="0"/>
          </a:p>
          <a:p>
            <a:pPr lvl="1"/>
            <a:r>
              <a:rPr lang="en-US" sz="1800" dirty="0"/>
              <a:t>After several months in treatment, Tanya earns weekend passes to visit family. She returns from one pass appearing jittery, defensive, and smelling faintly of alcohol. During a staff meeting, one counselor insists, </a:t>
            </a:r>
            <a:r>
              <a:rPr lang="en-US" sz="1800" b="1" dirty="0"/>
              <a:t>“She’s a bad influence—if we keep letting people come back like this, it sends the wrong message.” </a:t>
            </a:r>
            <a:r>
              <a:rPr lang="en-US" sz="1800" dirty="0"/>
              <a:t>Another staff member hesitates, unsure how to respond but worried that discharging Tanya will undo her progress.</a:t>
            </a:r>
          </a:p>
          <a:p>
            <a:r>
              <a:rPr lang="en-US" b="1" dirty="0"/>
              <a:t>Discussion Questions   </a:t>
            </a:r>
            <a:endParaRPr lang="en-US" dirty="0"/>
          </a:p>
          <a:p>
            <a:pPr lvl="1"/>
            <a:r>
              <a:rPr lang="en-US" sz="1800" dirty="0"/>
              <a:t>How can staff balance safety, fairness, and compassion in this moment?</a:t>
            </a:r>
          </a:p>
          <a:p>
            <a:pPr lvl="1"/>
            <a:r>
              <a:rPr lang="en-US" sz="1800" dirty="0"/>
              <a:t>What does relapse mean in the context of a chronic disease model?</a:t>
            </a:r>
          </a:p>
          <a:p>
            <a:pPr lvl="1"/>
            <a:r>
              <a:rPr lang="en-US" sz="1800" dirty="0"/>
              <a:t>How can staff frame this event as a learning opportunity for Tanya and the other clients in the program? </a:t>
            </a:r>
          </a:p>
          <a:p>
            <a:pPr lvl="1"/>
            <a:r>
              <a:rPr lang="en-US" sz="1800" dirty="0"/>
              <a:t>How might staff approach Tanya in a way that maintains connection and supports accountability?</a:t>
            </a:r>
          </a:p>
          <a:p>
            <a:pPr lvl="1"/>
            <a:r>
              <a:rPr lang="en-US" sz="1800" dirty="0"/>
              <a:t>In what ways could supervisors or peers engage the staff member who spoke out to better understand their concerns, explore comfort with the R95 approach, and support team learning?</a:t>
            </a:r>
          </a:p>
        </p:txBody>
      </p:sp>
      <p:sp>
        <p:nvSpPr>
          <p:cNvPr id="6" name="TextBox 5">
            <a:extLst>
              <a:ext uri="{FF2B5EF4-FFF2-40B4-BE49-F238E27FC236}">
                <a16:creationId xmlns:a16="http://schemas.microsoft.com/office/drawing/2014/main" id="{A1BA39A6-EA62-4BBF-8115-5F0F3D54A7D6}"/>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4036216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52FB3-D7E2-21FF-2CD7-4CF48836CEB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843805B-8ECE-DE40-B662-797D1ACC02CA}"/>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994FD8D-5F4F-EFBE-983F-EEE7560C45BE}"/>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DISCHARGE CASE SCENARIO</a:t>
            </a:r>
          </a:p>
        </p:txBody>
      </p:sp>
      <p:sp>
        <p:nvSpPr>
          <p:cNvPr id="9" name="Content Placeholder 2">
            <a:extLst>
              <a:ext uri="{FF2B5EF4-FFF2-40B4-BE49-F238E27FC236}">
                <a16:creationId xmlns:a16="http://schemas.microsoft.com/office/drawing/2014/main" id="{2CB09051-706C-DC46-719F-FCC82DB9C3A1}"/>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2: When Substances Are Found Onsite</a:t>
            </a:r>
            <a:endParaRPr lang="en-US" dirty="0"/>
          </a:p>
          <a:p>
            <a:pPr lvl="1"/>
            <a:r>
              <a:rPr lang="en-US" sz="1800" dirty="0"/>
              <a:t>A counselor checks on Darryl, a client who has been in residential treatment for two months and has shown steady progress. During a routine room check, </a:t>
            </a:r>
            <a:r>
              <a:rPr lang="en-US" sz="1800" b="1" dirty="0"/>
              <a:t>the counselor finds small baggies containing what appears to be fentanyl and prescription pills</a:t>
            </a:r>
            <a:r>
              <a:rPr lang="en-US" sz="1800" dirty="0"/>
              <a:t>. Some staff insist he should be discharged immediately to protect others, while others suggest holding a team meeting before making any decisions. </a:t>
            </a:r>
            <a:r>
              <a:rPr lang="en-US" sz="1800" b="1" dirty="0"/>
              <a:t>The team debates whether keeping him “sends the wrong message” that use is tolerated.</a:t>
            </a:r>
          </a:p>
          <a:p>
            <a:r>
              <a:rPr lang="en-US" b="1" dirty="0"/>
              <a:t>Discussion Questions   </a:t>
            </a:r>
            <a:endParaRPr lang="en-US" dirty="0"/>
          </a:p>
          <a:p>
            <a:pPr lvl="1"/>
            <a:r>
              <a:rPr lang="en-US" sz="1800" dirty="0"/>
              <a:t>What steps can staff take to ensure immediate safety for Darryl and others?</a:t>
            </a:r>
          </a:p>
          <a:p>
            <a:pPr lvl="1"/>
            <a:r>
              <a:rPr lang="en-US" sz="1800" dirty="0"/>
              <a:t>How can the team balance safety, accountability, and engagement when deciding next steps?</a:t>
            </a:r>
          </a:p>
          <a:p>
            <a:pPr lvl="1"/>
            <a:r>
              <a:rPr lang="en-US" sz="1800" dirty="0"/>
              <a:t>What messaging helps clients understand that relapse is addressed, not ignored?</a:t>
            </a:r>
          </a:p>
        </p:txBody>
      </p:sp>
      <p:sp>
        <p:nvSpPr>
          <p:cNvPr id="6" name="TextBox 5">
            <a:extLst>
              <a:ext uri="{FF2B5EF4-FFF2-40B4-BE49-F238E27FC236}">
                <a16:creationId xmlns:a16="http://schemas.microsoft.com/office/drawing/2014/main" id="{E1ED5E31-7F37-B7B7-EEE2-F1509AA93F41}"/>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3937657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E5E10-A8EF-DF5C-FC10-13A3C80D57D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42631C0-1A20-C0E1-F65B-36254BE1CD65}"/>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0AC8E6B-9398-33DD-E515-6E0BF5E3276A}"/>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DISCHARGE CASE SCENARIO</a:t>
            </a:r>
          </a:p>
        </p:txBody>
      </p:sp>
      <p:sp>
        <p:nvSpPr>
          <p:cNvPr id="9" name="Content Placeholder 2">
            <a:extLst>
              <a:ext uri="{FF2B5EF4-FFF2-40B4-BE49-F238E27FC236}">
                <a16:creationId xmlns:a16="http://schemas.microsoft.com/office/drawing/2014/main" id="{AEEB9F65-49B4-31B0-1E10-8AAF11CE6523}"/>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3: Keeping Clients Connected Through Transitions </a:t>
            </a:r>
            <a:endParaRPr lang="en-US" dirty="0"/>
          </a:p>
          <a:p>
            <a:pPr lvl="1"/>
            <a:r>
              <a:rPr lang="en-US" sz="1800" dirty="0"/>
              <a:t>After several weeks of disengagement and escalating behavioral issues, Denise’s treatment team meets to discuss next steps. Some staff express frustration and worry that her outbursts are disrupting the group environment. </a:t>
            </a:r>
            <a:r>
              <a:rPr lang="en-US" sz="1800" b="1" dirty="0"/>
              <a:t>The clinical team decides that transitioning Denise to a different program at a clinically appropriate level of care –which could mean stepping up, down, or laterally depending on her needs—may better support her progress. </a:t>
            </a:r>
            <a:r>
              <a:rPr lang="en-US" sz="1800" dirty="0"/>
              <a:t>Denise disagrees with the decision but expresses that she wants to continue treatment elsewhere rather than stop altogether.</a:t>
            </a:r>
          </a:p>
          <a:p>
            <a:pPr lvl="1"/>
            <a:r>
              <a:rPr lang="en-US" sz="1800" dirty="0"/>
              <a:t>This situation prompts staff to reflect on how to balance accountability, safety, and ongoing support, rather than exclusion.</a:t>
            </a:r>
          </a:p>
          <a:p>
            <a:r>
              <a:rPr lang="en-US" b="1" dirty="0"/>
              <a:t>Discussion Questions   </a:t>
            </a:r>
            <a:endParaRPr lang="en-US" dirty="0"/>
          </a:p>
          <a:p>
            <a:pPr lvl="1"/>
            <a:r>
              <a:rPr lang="en-US" sz="1800" dirty="0"/>
              <a:t>What does a “warm handoff” look like in this case?</a:t>
            </a:r>
          </a:p>
          <a:p>
            <a:pPr lvl="1"/>
            <a:r>
              <a:rPr lang="en-US" sz="1800" dirty="0"/>
              <a:t>How can staff reduce the risk of relapse or overdose after discharge?</a:t>
            </a:r>
          </a:p>
          <a:p>
            <a:pPr lvl="1"/>
            <a:r>
              <a:rPr lang="en-US" sz="1800" dirty="0"/>
              <a:t>What messages can staff reinforce to help Denise feel supported and connected despite the discharge?</a:t>
            </a:r>
          </a:p>
        </p:txBody>
      </p:sp>
      <p:sp>
        <p:nvSpPr>
          <p:cNvPr id="6" name="TextBox 5">
            <a:extLst>
              <a:ext uri="{FF2B5EF4-FFF2-40B4-BE49-F238E27FC236}">
                <a16:creationId xmlns:a16="http://schemas.microsoft.com/office/drawing/2014/main" id="{772A2705-A869-520C-6A1B-A7E235509A3B}"/>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636198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04AA5-2A74-8215-8EA5-8F115EC2F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FD836-2ABD-842A-3705-45428607F508}"/>
              </a:ext>
            </a:extLst>
          </p:cNvPr>
          <p:cNvSpPr>
            <a:spLocks noGrp="1"/>
          </p:cNvSpPr>
          <p:nvPr>
            <p:ph type="title" idx="4294967295"/>
          </p:nvPr>
        </p:nvSpPr>
        <p:spPr>
          <a:xfrm>
            <a:off x="1868488" y="982663"/>
            <a:ext cx="8455025" cy="2695575"/>
          </a:xfrm>
        </p:spPr>
        <p:txBody>
          <a:bodyPr/>
          <a:lstStyle/>
          <a:p>
            <a:pPr algn="ctr"/>
            <a:r>
              <a:rPr lang="en-US" sz="5500" b="1" dirty="0"/>
              <a:t>TOXICOLOGY POLICY</a:t>
            </a:r>
          </a:p>
        </p:txBody>
      </p:sp>
      <p:sp>
        <p:nvSpPr>
          <p:cNvPr id="4" name="Text Placeholder 3">
            <a:extLst>
              <a:ext uri="{FF2B5EF4-FFF2-40B4-BE49-F238E27FC236}">
                <a16:creationId xmlns:a16="http://schemas.microsoft.com/office/drawing/2014/main" id="{1C70C65B-F916-2293-20C4-99B5650464C8}"/>
              </a:ext>
            </a:extLst>
          </p:cNvPr>
          <p:cNvSpPr>
            <a:spLocks noGrp="1"/>
          </p:cNvSpPr>
          <p:nvPr>
            <p:ph type="body" sz="half" idx="4294967295"/>
          </p:nvPr>
        </p:nvSpPr>
        <p:spPr>
          <a:xfrm>
            <a:off x="503238" y="5029200"/>
            <a:ext cx="11185525" cy="998538"/>
          </a:xfrm>
        </p:spPr>
        <p:txBody>
          <a:bodyPr>
            <a:normAutofit/>
          </a:bodyPr>
          <a:lstStyle/>
          <a:p>
            <a:pPr algn="ctr"/>
            <a:r>
              <a:rPr lang="en-US" sz="2400" b="1" i="1">
                <a:solidFill>
                  <a:schemeClr val="accent6">
                    <a:lumMod val="75000"/>
                  </a:schemeClr>
                </a:solidFill>
              </a:rPr>
              <a:t>What we do to use testing as a clinical tool to support clients in SUD treatment</a:t>
            </a:r>
          </a:p>
        </p:txBody>
      </p:sp>
    </p:spTree>
    <p:extLst>
      <p:ext uri="{BB962C8B-B14F-4D97-AF65-F5344CB8AC3E}">
        <p14:creationId xmlns:p14="http://schemas.microsoft.com/office/powerpoint/2010/main" val="530358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FDD08-039D-A801-2474-545867237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C2F543-59DD-64F4-F67E-DB5E18642193}"/>
              </a:ext>
            </a:extLst>
          </p:cNvPr>
          <p:cNvSpPr>
            <a:spLocks noGrp="1"/>
          </p:cNvSpPr>
          <p:nvPr>
            <p:ph type="title"/>
          </p:nvPr>
        </p:nvSpPr>
        <p:spPr>
          <a:xfrm>
            <a:off x="856038" y="885634"/>
            <a:ext cx="2793158" cy="1358537"/>
          </a:xfrm>
        </p:spPr>
        <p:txBody>
          <a:bodyPr/>
          <a:lstStyle/>
          <a:p>
            <a:pPr algn="ctr"/>
            <a:r>
              <a:rPr lang="en-US" sz="3000" b="1"/>
              <a:t>TOXICOLOGY POLICY OVERVIEW</a:t>
            </a:r>
            <a:endParaRPr lang="en-US" sz="3000"/>
          </a:p>
        </p:txBody>
      </p:sp>
      <p:sp>
        <p:nvSpPr>
          <p:cNvPr id="4" name="Text Placeholder 3">
            <a:extLst>
              <a:ext uri="{FF2B5EF4-FFF2-40B4-BE49-F238E27FC236}">
                <a16:creationId xmlns:a16="http://schemas.microsoft.com/office/drawing/2014/main" id="{3E9F49AE-7592-1E44-4120-40FFD15FC08B}"/>
              </a:ext>
            </a:extLst>
          </p:cNvPr>
          <p:cNvSpPr>
            <a:spLocks noGrp="1"/>
          </p:cNvSpPr>
          <p:nvPr>
            <p:ph type="body" sz="half" idx="2"/>
          </p:nvPr>
        </p:nvSpPr>
        <p:spPr>
          <a:xfrm>
            <a:off x="417946" y="2789843"/>
            <a:ext cx="3445955" cy="2226491"/>
          </a:xfrm>
        </p:spPr>
        <p:txBody>
          <a:bodyPr vert="horz" lIns="91440" tIns="45720" rIns="91440" bIns="45720" rtlCol="0" anchor="t">
            <a:normAutofit lnSpcReduction="10000"/>
          </a:bodyPr>
          <a:lstStyle/>
          <a:p>
            <a:pPr algn="ctr"/>
            <a:r>
              <a:rPr lang="en-US" sz="2600" b="1" dirty="0"/>
              <a:t>How is </a:t>
            </a:r>
            <a:r>
              <a:rPr lang="en-US" sz="2600" b="1" dirty="0">
                <a:solidFill>
                  <a:schemeClr val="tx1"/>
                </a:solidFill>
                <a:highlight>
                  <a:srgbClr val="FFFF00"/>
                </a:highlight>
              </a:rPr>
              <a:t>[insert agency] </a:t>
            </a:r>
            <a:r>
              <a:rPr lang="en-US" sz="2600" b="1" dirty="0"/>
              <a:t>using Toxicology Testing as a therapeutic tool to support clients in treatment?</a:t>
            </a:r>
          </a:p>
        </p:txBody>
      </p:sp>
      <p:sp>
        <p:nvSpPr>
          <p:cNvPr id="5" name="TextBox 4">
            <a:extLst>
              <a:ext uri="{FF2B5EF4-FFF2-40B4-BE49-F238E27FC236}">
                <a16:creationId xmlns:a16="http://schemas.microsoft.com/office/drawing/2014/main" id="{66FD0C00-3082-05CA-58B5-814572DDA578}"/>
              </a:ext>
            </a:extLst>
          </p:cNvPr>
          <p:cNvSpPr txBox="1"/>
          <p:nvPr/>
        </p:nvSpPr>
        <p:spPr>
          <a:xfrm>
            <a:off x="4893333" y="961627"/>
            <a:ext cx="6094562" cy="4591000"/>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Toxicology (drug/UA) testing is used to facilitate discussions with clients about their SUD</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rPr>
              <a:t>Operationalizing Toxicology Testing in a grounded nonjudgemental, person-centered framework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Neither a positive or negative toxicology test is a prerequisite for admission </a:t>
            </a:r>
          </a:p>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 positive Toxicology Test result is not grounds for automatic discharge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Toxicology Testing supports the individual recovery of clients</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Toxicology testing can be part of a client's treatment goals and relapse prevention plan​</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4106606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2E28E-0E74-EAE8-9B7E-F31E28B113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FB0F9C-F4C9-6A60-3C15-84A3BDD9F7EB}"/>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ea typeface="Calibri"/>
                <a:cs typeface="Calibri"/>
              </a:rPr>
              <a:t>Using Toxicology Testing as a Clinical and Therapeutic Tool to Support Clients in SUD treatment</a:t>
            </a:r>
          </a:p>
        </p:txBody>
      </p:sp>
      <p:sp>
        <p:nvSpPr>
          <p:cNvPr id="4" name="Content Placeholder 2">
            <a:extLst>
              <a:ext uri="{FF2B5EF4-FFF2-40B4-BE49-F238E27FC236}">
                <a16:creationId xmlns:a16="http://schemas.microsoft.com/office/drawing/2014/main" id="{77584563-BD2D-6DBA-134B-68D7D9BBC139}"/>
              </a:ext>
            </a:extLst>
          </p:cNvPr>
          <p:cNvSpPr txBox="1">
            <a:spLocks/>
          </p:cNvSpPr>
          <p:nvPr/>
        </p:nvSpPr>
        <p:spPr>
          <a:xfrm>
            <a:off x="461867" y="1298541"/>
            <a:ext cx="11201400" cy="4833150"/>
          </a:xfrm>
          <a:prstGeom prst="rect">
            <a:avLst/>
          </a:prstGeom>
          <a:solidFill>
            <a:schemeClr val="bg1"/>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dirty="0">
              <a:ea typeface="Calibri"/>
              <a:cs typeface="Calibri"/>
            </a:endParaRPr>
          </a:p>
          <a:p>
            <a:endParaRPr lang="en-US" b="1" dirty="0">
              <a:ea typeface="Calibri"/>
              <a:cs typeface="Calibri"/>
            </a:endParaRPr>
          </a:p>
          <a:p>
            <a:r>
              <a:rPr lang="en-US" b="1" dirty="0">
                <a:ea typeface="Calibri"/>
                <a:cs typeface="Calibri"/>
              </a:rPr>
              <a:t>Procedures </a:t>
            </a:r>
            <a:endParaRPr lang="en-US" dirty="0">
              <a:ea typeface="Calibri"/>
              <a:cs typeface="Calibri"/>
            </a:endParaRPr>
          </a:p>
          <a:p>
            <a:pPr marL="625475" indent="-285750">
              <a:buFont typeface="Wingdings" panose="05000000000000000000" pitchFamily="2" charset="2"/>
              <a:buChar char="Ø"/>
            </a:pPr>
            <a:r>
              <a:rPr lang="en-US" dirty="0">
                <a:ea typeface="Calibri"/>
                <a:cs typeface="Calibri"/>
              </a:rPr>
              <a:t>Clients must voluntarily provide written consent prior to engaging in Toxicology Testing</a:t>
            </a:r>
          </a:p>
          <a:p>
            <a:pPr marL="625475" indent="-285750">
              <a:buFont typeface="Wingdings" panose="05000000000000000000" pitchFamily="2" charset="2"/>
              <a:buChar char="Ø"/>
            </a:pPr>
            <a:r>
              <a:rPr lang="en-US" dirty="0">
                <a:ea typeface="Calibri"/>
                <a:cs typeface="Calibri"/>
              </a:rPr>
              <a:t>Clients may request to revoke their previously authorized release of information at any time with exceptions outlined in 42 CFR Part 2 (e.g., in case of medical emergency or when required by court order)  </a:t>
            </a:r>
          </a:p>
          <a:p>
            <a:pPr marL="625475" indent="-285750">
              <a:buFont typeface="Wingdings" panose="05000000000000000000" pitchFamily="2" charset="2"/>
              <a:buChar char="Ø"/>
            </a:pPr>
            <a:r>
              <a:rPr lang="en-US" dirty="0">
                <a:ea typeface="Calibri"/>
                <a:cs typeface="Calibri"/>
              </a:rPr>
              <a:t>The frequency of Toxicology Testing will be individualized and determined by clinical need</a:t>
            </a:r>
          </a:p>
          <a:p>
            <a:pPr marL="625475" indent="-285750">
              <a:buFont typeface="Wingdings" panose="05000000000000000000" pitchFamily="2" charset="2"/>
              <a:buChar char="Ø"/>
            </a:pPr>
            <a:r>
              <a:rPr lang="en-US" dirty="0">
                <a:ea typeface="Calibri"/>
                <a:cs typeface="Calibri"/>
              </a:rPr>
              <a:t>A "clinically unexpected result" or "decline to test" should prompt therapeutic discussions with the client and consideration of their plan of care</a:t>
            </a:r>
          </a:p>
          <a:p>
            <a:pPr marL="625475" indent="-285750">
              <a:buFont typeface="Wingdings" panose="05000000000000000000" pitchFamily="2" charset="2"/>
              <a:buChar char="Ø"/>
            </a:pPr>
            <a:r>
              <a:rPr lang="en-US" dirty="0">
                <a:ea typeface="Calibri"/>
                <a:cs typeface="Calibri"/>
              </a:rPr>
              <a:t>A positive toxicology test does not result in an automatic refusal in admission or discharge from treatment</a:t>
            </a:r>
          </a:p>
          <a:p>
            <a:pPr marL="625475" indent="-285750">
              <a:buFont typeface="Wingdings" panose="05000000000000000000" pitchFamily="2" charset="2"/>
              <a:buChar char="Ø"/>
            </a:pPr>
            <a:r>
              <a:rPr lang="en-US" dirty="0">
                <a:ea typeface="Calibri"/>
                <a:cs typeface="Calibri"/>
              </a:rPr>
              <a:t>Grounds testing in a trauma-informed, culturally-responsive approach, prioritizing respect, safety and accuracy</a:t>
            </a:r>
          </a:p>
          <a:p>
            <a:pPr marL="625475" indent="-285750">
              <a:buFont typeface="Wingdings" panose="05000000000000000000" pitchFamily="2" charset="2"/>
              <a:buChar char="Ø"/>
            </a:pPr>
            <a:r>
              <a:rPr lang="en-US" dirty="0">
                <a:ea typeface="Calibri"/>
                <a:cs typeface="Calibri"/>
              </a:rPr>
              <a:t>Staff conducting direct observation of specimen collection recognize that it may be a trigger for clients with a history of sexual trauma and may go against cultural norms.</a:t>
            </a:r>
          </a:p>
          <a:p>
            <a:pPr marL="625475" indent="-285750">
              <a:buFont typeface="Wingdings" panose="05000000000000000000" pitchFamily="2" charset="2"/>
              <a:buChar char="Ø"/>
            </a:pPr>
            <a:r>
              <a:rPr lang="en-US" dirty="0">
                <a:ea typeface="Calibri"/>
                <a:cs typeface="Calibri"/>
              </a:rPr>
              <a:t>Clients are asked to specify the gender of the staff member they are most comfortable with conducting the observation. </a:t>
            </a:r>
          </a:p>
          <a:p>
            <a:pPr marL="339725" indent="0">
              <a:buNone/>
            </a:pPr>
            <a:endParaRPr lang="en-US" sz="1000" dirty="0">
              <a:ea typeface="Calibri"/>
              <a:cs typeface="Calibri"/>
            </a:endParaRPr>
          </a:p>
          <a:p>
            <a:pPr marL="625475" indent="-285750">
              <a:buFont typeface="Wingdings" panose="05000000000000000000" pitchFamily="2" charset="2"/>
              <a:buChar char="Ø"/>
            </a:pPr>
            <a:endParaRPr lang="en-US" dirty="0">
              <a:highlight>
                <a:srgbClr val="FFFF00"/>
              </a:highlight>
              <a:ea typeface="Calibri"/>
              <a:cs typeface="Calibri"/>
            </a:endParaRPr>
          </a:p>
        </p:txBody>
      </p:sp>
    </p:spTree>
    <p:extLst>
      <p:ext uri="{BB962C8B-B14F-4D97-AF65-F5344CB8AC3E}">
        <p14:creationId xmlns:p14="http://schemas.microsoft.com/office/powerpoint/2010/main" val="537759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1C597-8B24-E85D-8935-780FFB0F6F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408C4-D016-BAF5-F023-71A0A50D0D1D}"/>
              </a:ext>
            </a:extLst>
          </p:cNvPr>
          <p:cNvSpPr txBox="1">
            <a:spLocks/>
          </p:cNvSpPr>
          <p:nvPr/>
        </p:nvSpPr>
        <p:spPr>
          <a:xfrm>
            <a:off x="461867" y="319324"/>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ea typeface="Calibri"/>
                <a:cs typeface="Calibri"/>
              </a:rPr>
              <a:t>Include agency specific Toxicology Testing policies and procedures </a:t>
            </a:r>
          </a:p>
        </p:txBody>
      </p:sp>
      <p:sp>
        <p:nvSpPr>
          <p:cNvPr id="4" name="Content Placeholder 2">
            <a:extLst>
              <a:ext uri="{FF2B5EF4-FFF2-40B4-BE49-F238E27FC236}">
                <a16:creationId xmlns:a16="http://schemas.microsoft.com/office/drawing/2014/main" id="{91D54A18-472E-5ECB-AA8E-A351FF24E34A}"/>
              </a:ext>
            </a:extLst>
          </p:cNvPr>
          <p:cNvSpPr txBox="1">
            <a:spLocks/>
          </p:cNvSpPr>
          <p:nvPr/>
        </p:nvSpPr>
        <p:spPr>
          <a:xfrm>
            <a:off x="461867" y="1246206"/>
            <a:ext cx="11201400" cy="4990993"/>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39725" indent="0">
              <a:buNone/>
            </a:pPr>
            <a:r>
              <a:rPr lang="en-US" b="1" dirty="0">
                <a:ea typeface="Calibri"/>
                <a:cs typeface="Calibri"/>
              </a:rPr>
              <a:t>Screening Panel</a:t>
            </a:r>
            <a:endParaRPr lang="en-US" dirty="0">
              <a:ea typeface="Calibri"/>
              <a:cs typeface="Calibri"/>
            </a:endParaRPr>
          </a:p>
          <a:p>
            <a:pPr marL="1025525" lvl="1">
              <a:buFont typeface="Wingdings" panose="05000000000000000000" pitchFamily="2" charset="2"/>
              <a:buChar char="Ø"/>
            </a:pPr>
            <a:r>
              <a:rPr lang="en-US" dirty="0">
                <a:ea typeface="Calibri"/>
                <a:cs typeface="Calibri"/>
              </a:rPr>
              <a:t>List all substances tested for on the screening panel</a:t>
            </a:r>
          </a:p>
          <a:p>
            <a:pPr marL="339725" indent="0">
              <a:buNone/>
            </a:pPr>
            <a:r>
              <a:rPr lang="en-US" b="1" dirty="0">
                <a:ea typeface="Calibri"/>
                <a:cs typeface="Calibri"/>
              </a:rPr>
              <a:t>Screening Frequency</a:t>
            </a:r>
            <a:r>
              <a:rPr lang="en-US" dirty="0">
                <a:ea typeface="Calibri"/>
                <a:cs typeface="Calibri"/>
              </a:rPr>
              <a:t> </a:t>
            </a:r>
          </a:p>
          <a:p>
            <a:pPr marL="1025525" lvl="1">
              <a:buFont typeface="Wingdings" panose="05000000000000000000" pitchFamily="2" charset="2"/>
              <a:buChar char="Ø"/>
            </a:pPr>
            <a:r>
              <a:rPr lang="en-US" dirty="0">
                <a:ea typeface="Calibri"/>
                <a:cs typeface="Calibri"/>
              </a:rPr>
              <a:t>Describe agency protocol for screening frequency A positive toxicology test does not result in an automatic refusal in admission or discharge from treatment</a:t>
            </a:r>
          </a:p>
          <a:p>
            <a:pPr marL="339725" indent="0">
              <a:buNone/>
            </a:pPr>
            <a:r>
              <a:rPr lang="en-US" b="1" dirty="0">
                <a:solidFill>
                  <a:srgbClr val="000000"/>
                </a:solidFill>
                <a:ea typeface="Calibri"/>
                <a:cs typeface="Calibri"/>
              </a:rPr>
              <a:t>Materials</a:t>
            </a:r>
          </a:p>
          <a:p>
            <a:pPr marL="1025525" lvl="1">
              <a:buFont typeface="Wingdings,Sans-Serif"/>
              <a:buChar char="Ø"/>
            </a:pPr>
            <a:r>
              <a:rPr lang="en-US" dirty="0">
                <a:ea typeface="Calibri"/>
                <a:cs typeface="Calibri"/>
              </a:rPr>
              <a:t>List materials and point of care cup required for toxicology testing</a:t>
            </a:r>
          </a:p>
          <a:p>
            <a:pPr marL="1025525" lvl="1">
              <a:buFont typeface="Wingdings,Sans-Serif"/>
              <a:buChar char="Ø"/>
            </a:pPr>
            <a:r>
              <a:rPr lang="en-US" dirty="0">
                <a:ea typeface="Calibri"/>
                <a:cs typeface="Calibri"/>
              </a:rPr>
              <a:t>Detail additional policies to prevent falsification of the specimen </a:t>
            </a:r>
          </a:p>
          <a:p>
            <a:pPr marL="1025525" lvl="1">
              <a:buFont typeface="Wingdings,Sans-Serif"/>
              <a:buChar char="Ø"/>
            </a:pPr>
            <a:r>
              <a:rPr lang="en-US" dirty="0">
                <a:ea typeface="Calibri"/>
                <a:cs typeface="Calibri"/>
              </a:rPr>
              <a:t>List agency specific steps and chain of custody for each testing method (e.g., urine, saliva) employed at your agency</a:t>
            </a:r>
          </a:p>
          <a:p>
            <a:pPr marL="339725" indent="0">
              <a:buNone/>
            </a:pPr>
            <a:r>
              <a:rPr lang="en-US" b="1" dirty="0">
                <a:solidFill>
                  <a:srgbClr val="404040"/>
                </a:solidFill>
                <a:ea typeface="Calibri"/>
                <a:cs typeface="Calibri"/>
              </a:rPr>
              <a:t>Quality Control</a:t>
            </a:r>
          </a:p>
          <a:p>
            <a:pPr marL="1025525" lvl="1">
              <a:buFont typeface="Wingdings,Sans-Serif"/>
              <a:buChar char="Ø"/>
            </a:pPr>
            <a:r>
              <a:rPr lang="en-US" dirty="0">
                <a:ea typeface="Calibri"/>
                <a:cs typeface="Calibri"/>
              </a:rPr>
              <a:t>Describe agency policy for ensuring testing accuracy and quality control </a:t>
            </a:r>
            <a:endParaRPr lang="en-US" dirty="0"/>
          </a:p>
          <a:p>
            <a:pPr marL="339725" indent="0">
              <a:buNone/>
            </a:pPr>
            <a:r>
              <a:rPr lang="en-US" b="1" dirty="0">
                <a:highlight>
                  <a:srgbClr val="FFFF00"/>
                </a:highlight>
                <a:ea typeface="Calibri"/>
                <a:cs typeface="Calibri"/>
              </a:rPr>
              <a:t>[Add other topic areas as needed, in appropriate order]</a:t>
            </a:r>
          </a:p>
          <a:p>
            <a:pPr marL="339725" indent="0">
              <a:buNone/>
            </a:pPr>
            <a:r>
              <a:rPr lang="en-US" sz="1600" i="1" dirty="0">
                <a:highlight>
                  <a:srgbClr val="FFFF00"/>
                </a:highlight>
                <a:ea typeface="Calibri"/>
                <a:cs typeface="Calibri"/>
              </a:rPr>
              <a:t>*Attachments – include the titles, descriptions, and/or links to any additional documents referenced in your Toxicology Policy </a:t>
            </a:r>
            <a:endParaRPr lang="en-US" dirty="0">
              <a:highlight>
                <a:srgbClr val="FFFF00"/>
              </a:highlight>
              <a:ea typeface="Calibri"/>
              <a:cs typeface="Calibri"/>
            </a:endParaRPr>
          </a:p>
        </p:txBody>
      </p:sp>
    </p:spTree>
    <p:extLst>
      <p:ext uri="{BB962C8B-B14F-4D97-AF65-F5344CB8AC3E}">
        <p14:creationId xmlns:p14="http://schemas.microsoft.com/office/powerpoint/2010/main" val="1827468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5E2F3-F447-A929-829A-B1BCE61EB1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FB4DBB-9221-F052-B2C9-0E096DDF3B41}"/>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ea typeface="Calibri"/>
                <a:cs typeface="Calibri"/>
              </a:rPr>
              <a:t>Client-Facing Toxicology Agreement</a:t>
            </a:r>
            <a:r>
              <a:rPr lang="en-US" b="1" dirty="0">
                <a:ea typeface="Calibri"/>
                <a:cs typeface="Calibri"/>
              </a:rPr>
              <a:t> - Encourages Awareness, Engagement &amp; Accountability</a:t>
            </a:r>
            <a:endParaRPr lang="en-US" b="1">
              <a:ea typeface="Calibri"/>
              <a:cs typeface="Calibri"/>
            </a:endParaRPr>
          </a:p>
        </p:txBody>
      </p:sp>
      <p:sp>
        <p:nvSpPr>
          <p:cNvPr id="4" name="Content Placeholder 2">
            <a:extLst>
              <a:ext uri="{FF2B5EF4-FFF2-40B4-BE49-F238E27FC236}">
                <a16:creationId xmlns:a16="http://schemas.microsoft.com/office/drawing/2014/main" id="{61C54B92-D138-94D3-E1EB-E5C7D8A0ACD5}"/>
              </a:ext>
            </a:extLst>
          </p:cNvPr>
          <p:cNvSpPr txBox="1">
            <a:spLocks/>
          </p:cNvSpPr>
          <p:nvPr/>
        </p:nvSpPr>
        <p:spPr>
          <a:xfrm>
            <a:off x="461867" y="1293545"/>
            <a:ext cx="11201400" cy="4849869"/>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625475" indent="-285750">
              <a:buFont typeface="Wingdings" panose="05000000000000000000" pitchFamily="2" charset="2"/>
              <a:buChar char="Ø"/>
            </a:pPr>
            <a:r>
              <a:rPr lang="en-US" dirty="0">
                <a:ea typeface="Calibri"/>
                <a:cs typeface="Calibri"/>
              </a:rPr>
              <a:t>Informs clients about the benefits of the toxicology testing process and clinical benefits of engaging in testing</a:t>
            </a:r>
          </a:p>
          <a:p>
            <a:pPr marL="625475" indent="-285750">
              <a:buFont typeface="Wingdings" panose="05000000000000000000" pitchFamily="2" charset="2"/>
              <a:buChar char="Ø"/>
            </a:pPr>
            <a:r>
              <a:rPr lang="en-US" dirty="0">
                <a:ea typeface="Calibri"/>
                <a:cs typeface="Calibri"/>
              </a:rPr>
              <a:t>Informs client that a toxicology test (+/-) is not required for admission </a:t>
            </a:r>
          </a:p>
          <a:p>
            <a:pPr marL="625475" indent="-285750">
              <a:buFont typeface="Wingdings" panose="05000000000000000000" pitchFamily="2" charset="2"/>
              <a:buChar char="Ø"/>
            </a:pPr>
            <a:r>
              <a:rPr lang="en-US" dirty="0">
                <a:ea typeface="Calibri"/>
                <a:cs typeface="Calibri"/>
              </a:rPr>
              <a:t>Informs client they will not be automatically discharged if they test positive without consideration of other behaviors, actions in that decision</a:t>
            </a:r>
            <a:endParaRPr lang="en-US" dirty="0"/>
          </a:p>
          <a:p>
            <a:pPr marL="625475" indent="-285750">
              <a:buFont typeface="Wingdings" panose="05000000000000000000" pitchFamily="2" charset="2"/>
              <a:buChar char="Ø"/>
            </a:pPr>
            <a:r>
              <a:rPr lang="en-US" dirty="0">
                <a:ea typeface="Calibri"/>
                <a:cs typeface="Calibri"/>
              </a:rPr>
              <a:t>Includes important information on client expectations and client rights</a:t>
            </a:r>
          </a:p>
          <a:p>
            <a:pPr marL="625475" indent="-285750">
              <a:buFont typeface="Wingdings" panose="05000000000000000000" pitchFamily="2" charset="2"/>
              <a:buChar char="Ø"/>
            </a:pPr>
            <a:r>
              <a:rPr lang="en-US" dirty="0">
                <a:ea typeface="Calibri"/>
                <a:cs typeface="Calibri"/>
              </a:rPr>
              <a:t>Testing is a clinical tool used to facilitate discussion with clients around their substance use, triggers, and progress toward their goals</a:t>
            </a:r>
          </a:p>
          <a:p>
            <a:pPr marL="625475" indent="-285750">
              <a:buFont typeface="Wingdings" panose="05000000000000000000" pitchFamily="2" charset="2"/>
              <a:buChar char="Ø"/>
            </a:pPr>
            <a:r>
              <a:rPr lang="en-US" dirty="0">
                <a:ea typeface="Calibri"/>
                <a:cs typeface="Calibri"/>
              </a:rPr>
              <a:t>Provides linkages to additional resources including harm reduction</a:t>
            </a:r>
            <a:endParaRPr lang="en-US" dirty="0"/>
          </a:p>
          <a:p>
            <a:pPr marL="625475" indent="-285750">
              <a:buFont typeface="Wingdings" panose="05000000000000000000" pitchFamily="2" charset="2"/>
              <a:buChar char="Ø"/>
            </a:pPr>
            <a:r>
              <a:rPr lang="en-US" b="1" dirty="0">
                <a:ea typeface="Calibri"/>
                <a:cs typeface="Calibri"/>
              </a:rPr>
              <a:t>Includes additional details on the following:</a:t>
            </a:r>
          </a:p>
          <a:p>
            <a:pPr marL="1025525" lvl="1">
              <a:buFont typeface="Wingdings" panose="05000000000000000000" pitchFamily="2" charset="2"/>
              <a:buChar char="Ø"/>
            </a:pPr>
            <a:r>
              <a:rPr lang="en-US" dirty="0">
                <a:ea typeface="Calibri"/>
                <a:cs typeface="Calibri"/>
              </a:rPr>
              <a:t>General Testing Process and Communication of Results </a:t>
            </a:r>
          </a:p>
          <a:p>
            <a:pPr marL="1025525" lvl="1">
              <a:buFont typeface="Wingdings" panose="05000000000000000000" pitchFamily="2" charset="2"/>
              <a:buChar char="Ø"/>
            </a:pPr>
            <a:r>
              <a:rPr lang="en-US" dirty="0">
                <a:ea typeface="Calibri"/>
                <a:cs typeface="Calibri"/>
              </a:rPr>
              <a:t>Frequency of Testing as Determined by Clinical Need</a:t>
            </a:r>
          </a:p>
          <a:p>
            <a:pPr marL="1025525" lvl="1">
              <a:buFont typeface="Wingdings" panose="05000000000000000000" pitchFamily="2" charset="2"/>
              <a:buChar char="Ø"/>
            </a:pPr>
            <a:r>
              <a:rPr lang="en-US" dirty="0">
                <a:ea typeface="Calibri"/>
                <a:cs typeface="Calibri"/>
              </a:rPr>
              <a:t>Conduct Expectations Following Consent to Test</a:t>
            </a:r>
          </a:p>
          <a:p>
            <a:pPr marL="1025525" lvl="1">
              <a:buFont typeface="Wingdings" panose="05000000000000000000" pitchFamily="2" charset="2"/>
              <a:buChar char="Ø"/>
            </a:pPr>
            <a:r>
              <a:rPr lang="en-US" dirty="0">
                <a:ea typeface="Calibri"/>
                <a:cs typeface="Calibri"/>
              </a:rPr>
              <a:t>Client Rights and Confidentiality </a:t>
            </a:r>
          </a:p>
          <a:p>
            <a:pPr marL="625475" indent="-285750">
              <a:buFont typeface="Wingdings" panose="05000000000000000000" pitchFamily="2" charset="2"/>
              <a:buChar char="Ø"/>
            </a:pPr>
            <a:endParaRPr lang="en-US" b="1" dirty="0">
              <a:ea typeface="Calibri"/>
              <a:cs typeface="Calibri"/>
            </a:endParaRPr>
          </a:p>
          <a:p>
            <a:pPr marL="339725" indent="0">
              <a:buNone/>
            </a:pPr>
            <a:endParaRPr lang="en-US" sz="1000" dirty="0">
              <a:ea typeface="Calibri"/>
              <a:cs typeface="Calibri"/>
            </a:endParaRPr>
          </a:p>
          <a:p>
            <a:pPr marL="625475" indent="-285750">
              <a:buFont typeface="Wingdings" panose="05000000000000000000" pitchFamily="2" charset="2"/>
              <a:buChar char="Ø"/>
            </a:pPr>
            <a:endParaRPr lang="en-US" dirty="0">
              <a:highlight>
                <a:srgbClr val="FFFF00"/>
              </a:highlight>
              <a:ea typeface="Calibri"/>
              <a:cs typeface="Calibri"/>
            </a:endParaRPr>
          </a:p>
        </p:txBody>
      </p:sp>
    </p:spTree>
    <p:extLst>
      <p:ext uri="{BB962C8B-B14F-4D97-AF65-F5344CB8AC3E}">
        <p14:creationId xmlns:p14="http://schemas.microsoft.com/office/powerpoint/2010/main" val="396999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17F8-3BB3-8DAD-DBB2-CD2059D646A9}"/>
              </a:ext>
            </a:extLst>
          </p:cNvPr>
          <p:cNvSpPr>
            <a:spLocks noGrp="1"/>
          </p:cNvSpPr>
          <p:nvPr>
            <p:ph type="title"/>
          </p:nvPr>
        </p:nvSpPr>
        <p:spPr>
          <a:xfrm>
            <a:off x="400267" y="613255"/>
            <a:ext cx="3753053" cy="1191913"/>
          </a:xfrm>
        </p:spPr>
        <p:txBody>
          <a:bodyPr>
            <a:normAutofit fontScale="90000"/>
          </a:bodyPr>
          <a:lstStyle/>
          <a:p>
            <a:r>
              <a:rPr lang="en-US" b="1" dirty="0"/>
              <a:t>How is </a:t>
            </a:r>
            <a:r>
              <a:rPr lang="en-US" b="1" dirty="0">
                <a:solidFill>
                  <a:schemeClr val="tx1"/>
                </a:solidFill>
                <a:highlight>
                  <a:srgbClr val="FFFF00"/>
                </a:highlight>
              </a:rPr>
              <a:t>our agency </a:t>
            </a:r>
            <a:r>
              <a:rPr lang="en-US" b="1" dirty="0"/>
              <a:t>addressing rising overdose rates?</a:t>
            </a:r>
          </a:p>
        </p:txBody>
      </p:sp>
      <p:sp>
        <p:nvSpPr>
          <p:cNvPr id="4" name="Text Placeholder 3">
            <a:extLst>
              <a:ext uri="{FF2B5EF4-FFF2-40B4-BE49-F238E27FC236}">
                <a16:creationId xmlns:a16="http://schemas.microsoft.com/office/drawing/2014/main" id="{A8D2AD22-D33F-FC50-A27B-B381C7AC870F}"/>
              </a:ext>
            </a:extLst>
          </p:cNvPr>
          <p:cNvSpPr>
            <a:spLocks noGrp="1"/>
          </p:cNvSpPr>
          <p:nvPr>
            <p:ph type="body" sz="half" idx="2"/>
          </p:nvPr>
        </p:nvSpPr>
        <p:spPr>
          <a:xfrm>
            <a:off x="175495" y="2023576"/>
            <a:ext cx="3861668" cy="3887537"/>
          </a:xfrm>
        </p:spPr>
        <p:txBody>
          <a:bodyPr>
            <a:normAutofit/>
          </a:bodyPr>
          <a:lstStyle/>
          <a:p>
            <a:r>
              <a:rPr lang="en-US" dirty="0"/>
              <a:t>We expanded services to those who are not ready or willing to be abstinent (</a:t>
            </a:r>
            <a:r>
              <a:rPr lang="en-US" i="1" dirty="0"/>
              <a:t>this does not mean that people can use alcohol or drugs onsite</a:t>
            </a:r>
            <a:r>
              <a:rPr lang="en-US" dirty="0"/>
              <a:t>)</a:t>
            </a:r>
          </a:p>
          <a:p>
            <a:r>
              <a:rPr lang="en-US" dirty="0"/>
              <a:t>We provide lifesaving opioid overdose reversal medication (naloxone) during the admission because lapse/relapse is a part of recovery, and our goal is to help save lives. Access to naloxone does not encourage substance use </a:t>
            </a:r>
          </a:p>
          <a:p>
            <a:r>
              <a:rPr lang="en-US" dirty="0"/>
              <a:t>We connect all people who use opioids or alcohol with a qualified provider to learn about medications for addiction treatment - MAT (e.g., methadone) and get a prescription if desired. Use of MAT is allowable at all our program sites</a:t>
            </a:r>
          </a:p>
        </p:txBody>
      </p:sp>
      <p:sp>
        <p:nvSpPr>
          <p:cNvPr id="7" name="Title 5">
            <a:extLst>
              <a:ext uri="{FF2B5EF4-FFF2-40B4-BE49-F238E27FC236}">
                <a16:creationId xmlns:a16="http://schemas.microsoft.com/office/drawing/2014/main" id="{E9207905-13E4-217A-FC8C-0BA637C7F243}"/>
              </a:ext>
            </a:extLst>
          </p:cNvPr>
          <p:cNvSpPr txBox="1">
            <a:spLocks/>
          </p:cNvSpPr>
          <p:nvPr/>
        </p:nvSpPr>
        <p:spPr bwMode="gray">
          <a:xfrm>
            <a:off x="5532368" y="533887"/>
            <a:ext cx="5000016" cy="1088068"/>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chemeClr val="accent6">
                    <a:lumMod val="50000"/>
                  </a:schemeClr>
                </a:solidFill>
                <a:latin typeface="+mn-lt"/>
              </a:rPr>
              <a:t>Drug Overdose Death Rate in LA County</a:t>
            </a:r>
          </a:p>
          <a:p>
            <a:pPr algn="ctr"/>
            <a:r>
              <a:rPr lang="en-US" sz="1900" dirty="0">
                <a:solidFill>
                  <a:schemeClr val="tx2">
                    <a:lumMod val="75000"/>
                  </a:schemeClr>
                </a:solidFill>
                <a:latin typeface="+mn-lt"/>
              </a:rPr>
              <a:t>per 100,000 residents</a:t>
            </a:r>
          </a:p>
        </p:txBody>
      </p:sp>
      <p:pic>
        <p:nvPicPr>
          <p:cNvPr id="6" name="Picture 5">
            <a:extLst>
              <a:ext uri="{FF2B5EF4-FFF2-40B4-BE49-F238E27FC236}">
                <a16:creationId xmlns:a16="http://schemas.microsoft.com/office/drawing/2014/main" id="{0D160B77-C1D3-07C0-10DA-0067827C4A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53320" y="1621955"/>
            <a:ext cx="7758112" cy="4099398"/>
          </a:xfrm>
          <a:prstGeom prst="rect">
            <a:avLst/>
          </a:prstGeom>
        </p:spPr>
      </p:pic>
      <p:sp>
        <p:nvSpPr>
          <p:cNvPr id="8" name="TextBox 7">
            <a:extLst>
              <a:ext uri="{FF2B5EF4-FFF2-40B4-BE49-F238E27FC236}">
                <a16:creationId xmlns:a16="http://schemas.microsoft.com/office/drawing/2014/main" id="{4C1BF145-83B4-6625-A70B-A5DC319766F4}"/>
              </a:ext>
            </a:extLst>
          </p:cNvPr>
          <p:cNvSpPr txBox="1"/>
          <p:nvPr/>
        </p:nvSpPr>
        <p:spPr>
          <a:xfrm>
            <a:off x="7733133" y="5628271"/>
            <a:ext cx="4049292" cy="276999"/>
          </a:xfrm>
          <a:prstGeom prst="rect">
            <a:avLst/>
          </a:prstGeom>
          <a:noFill/>
        </p:spPr>
        <p:txBody>
          <a:bodyPr wrap="square">
            <a:spAutoFit/>
          </a:bodyPr>
          <a:lstStyle/>
          <a:p>
            <a:pPr lvl="1" algn="r" defTabSz="397764">
              <a:spcAft>
                <a:spcPts val="450"/>
              </a:spcAft>
              <a:defRPr/>
            </a:pPr>
            <a:r>
              <a:rPr lang="en-US" sz="1200">
                <a:solidFill>
                  <a:prstClr val="black"/>
                </a:solidFill>
                <a:latin typeface="Calibri" panose="020F0502020204030204"/>
                <a:cs typeface="Arial"/>
                <a:sym typeface="Arial"/>
                <a:hlinkClick r:id="rId4"/>
              </a:rPr>
              <a:t>http://skylab.cdph.ca.gov/ODdash</a:t>
            </a:r>
            <a:r>
              <a:rPr lang="en-US" sz="1200">
                <a:solidFill>
                  <a:prstClr val="black"/>
                </a:solidFill>
                <a:latin typeface="Calibri" panose="020F0502020204030204"/>
                <a:cs typeface="Arial"/>
                <a:sym typeface="Arial"/>
              </a:rPr>
              <a:t> </a:t>
            </a:r>
          </a:p>
        </p:txBody>
      </p:sp>
    </p:spTree>
    <p:extLst>
      <p:ext uri="{BB962C8B-B14F-4D97-AF65-F5344CB8AC3E}">
        <p14:creationId xmlns:p14="http://schemas.microsoft.com/office/powerpoint/2010/main" val="2006806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1D008-FBC8-E8F8-FD8F-DC544298A8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CB232-585E-C25B-77F3-340F96416FE3}"/>
              </a:ext>
            </a:extLst>
          </p:cNvPr>
          <p:cNvSpPr txBox="1">
            <a:spLocks/>
          </p:cNvSpPr>
          <p:nvPr/>
        </p:nvSpPr>
        <p:spPr>
          <a:xfrm>
            <a:off x="461866" y="360145"/>
            <a:ext cx="11201400" cy="580579"/>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ea typeface="Calibri"/>
                <a:cs typeface="Calibri"/>
              </a:rPr>
              <a:t>Include client-facing agency policies and procedures</a:t>
            </a:r>
            <a:endParaRPr lang="en-US" i="1" dirty="0">
              <a:ea typeface="Calibri"/>
              <a:cs typeface="Calibri"/>
            </a:endParaRPr>
          </a:p>
        </p:txBody>
      </p:sp>
      <p:sp>
        <p:nvSpPr>
          <p:cNvPr id="4" name="Content Placeholder 2">
            <a:extLst>
              <a:ext uri="{FF2B5EF4-FFF2-40B4-BE49-F238E27FC236}">
                <a16:creationId xmlns:a16="http://schemas.microsoft.com/office/drawing/2014/main" id="{A3A55D41-8FE1-A013-8B67-4F386535C6B3}"/>
              </a:ext>
            </a:extLst>
          </p:cNvPr>
          <p:cNvSpPr txBox="1">
            <a:spLocks/>
          </p:cNvSpPr>
          <p:nvPr/>
        </p:nvSpPr>
        <p:spPr>
          <a:xfrm>
            <a:off x="461867" y="1166213"/>
            <a:ext cx="11201400" cy="5022493"/>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solidFill>
                  <a:srgbClr val="404040"/>
                </a:solidFill>
                <a:ea typeface="Calibri"/>
                <a:cs typeface="Calibri"/>
              </a:rPr>
              <a:t>[</a:t>
            </a:r>
            <a:r>
              <a:rPr lang="en-US" b="1" dirty="0">
                <a:solidFill>
                  <a:srgbClr val="404040"/>
                </a:solidFill>
                <a:highlight>
                  <a:srgbClr val="FFFF00"/>
                </a:highlight>
                <a:ea typeface="Calibri"/>
                <a:cs typeface="Calibri"/>
              </a:rPr>
              <a:t>Add slides to make sure all your important client-facing agency specific information is included – use your submitted policy and procedure as a guide</a:t>
            </a:r>
            <a:r>
              <a:rPr lang="en-US" b="1" dirty="0">
                <a:solidFill>
                  <a:srgbClr val="404040"/>
                </a:solidFill>
                <a:ea typeface="Calibri"/>
                <a:cs typeface="Calibri"/>
              </a:rPr>
              <a:t>]</a:t>
            </a:r>
          </a:p>
        </p:txBody>
      </p:sp>
      <p:sp>
        <p:nvSpPr>
          <p:cNvPr id="2" name="Rectangle 1">
            <a:extLst>
              <a:ext uri="{FF2B5EF4-FFF2-40B4-BE49-F238E27FC236}">
                <a16:creationId xmlns:a16="http://schemas.microsoft.com/office/drawing/2014/main" id="{F8BA92E9-EF9D-AAC3-37A1-10B62D52CC95}"/>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153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707C-3F5F-3E62-FDBA-5F245ED85AD5}"/>
              </a:ext>
            </a:extLst>
          </p:cNvPr>
          <p:cNvSpPr>
            <a:spLocks noGrp="1"/>
          </p:cNvSpPr>
          <p:nvPr>
            <p:ph type="ctrTitle"/>
          </p:nvPr>
        </p:nvSpPr>
        <p:spPr>
          <a:xfrm>
            <a:off x="1154955" y="2099733"/>
            <a:ext cx="8825658" cy="1188412"/>
          </a:xfrm>
        </p:spPr>
        <p:txBody>
          <a:bodyPr>
            <a:normAutofit/>
          </a:bodyPr>
          <a:lstStyle/>
          <a:p>
            <a:r>
              <a:rPr lang="en-US" sz="6600" dirty="0"/>
              <a:t>Toxicology Discussion</a:t>
            </a:r>
          </a:p>
        </p:txBody>
      </p:sp>
      <p:sp>
        <p:nvSpPr>
          <p:cNvPr id="6" name="Subtitle 2">
            <a:extLst>
              <a:ext uri="{FF2B5EF4-FFF2-40B4-BE49-F238E27FC236}">
                <a16:creationId xmlns:a16="http://schemas.microsoft.com/office/drawing/2014/main" id="{433CE7BA-D626-B401-31BC-71EB86F1FD89}"/>
              </a:ext>
            </a:extLst>
          </p:cNvPr>
          <p:cNvSpPr txBox="1">
            <a:spLocks/>
          </p:cNvSpPr>
          <p:nvPr/>
        </p:nvSpPr>
        <p:spPr>
          <a:xfrm>
            <a:off x="1154955" y="3368618"/>
            <a:ext cx="8825658" cy="918713"/>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800"/>
              <a:t>Questions?</a:t>
            </a:r>
          </a:p>
          <a:p>
            <a:r>
              <a:rPr lang="en-US" sz="2800"/>
              <a:t>Clarifications?</a:t>
            </a:r>
          </a:p>
          <a:p>
            <a:r>
              <a:rPr lang="en-US" sz="2800"/>
              <a:t>Opportunities?</a:t>
            </a:r>
          </a:p>
          <a:p>
            <a:r>
              <a:rPr lang="en-US" sz="2800"/>
              <a:t>Concerns?</a:t>
            </a:r>
            <a:endParaRPr lang="en-US" sz="2800" dirty="0"/>
          </a:p>
        </p:txBody>
      </p:sp>
    </p:spTree>
    <p:extLst>
      <p:ext uri="{BB962C8B-B14F-4D97-AF65-F5344CB8AC3E}">
        <p14:creationId xmlns:p14="http://schemas.microsoft.com/office/powerpoint/2010/main" val="2764891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06AD0-C643-F7E7-1617-B7C77F53E4D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6A75199-A32C-029E-7E12-2F6FAE6862E9}"/>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8E0D633-BDD6-2655-2197-9B3E04FC074F}"/>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TOXICOLOGY TESTING CASE SCENARIO</a:t>
            </a:r>
          </a:p>
        </p:txBody>
      </p:sp>
      <p:sp>
        <p:nvSpPr>
          <p:cNvPr id="9" name="Content Placeholder 2">
            <a:extLst>
              <a:ext uri="{FF2B5EF4-FFF2-40B4-BE49-F238E27FC236}">
                <a16:creationId xmlns:a16="http://schemas.microsoft.com/office/drawing/2014/main" id="{6892EA59-0E76-3F2C-31CF-1327FCF202A1}"/>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1: Maintaining Trust When a Client Refuses to Drug Test</a:t>
            </a:r>
            <a:r>
              <a:rPr lang="en-US" dirty="0"/>
              <a:t> </a:t>
            </a:r>
          </a:p>
          <a:p>
            <a:pPr lvl="1"/>
            <a:r>
              <a:rPr lang="en-US" sz="1800" dirty="0"/>
              <a:t>Sam, a 15-year-old teenager who uses they/them pronouns, referred by DCFS, has attended groups consistently and is making visible progress</a:t>
            </a:r>
            <a:r>
              <a:rPr lang="en-US" sz="1800" b="1" dirty="0"/>
              <a:t>. When asked to take a random toxicology (drug) test, they refused, </a:t>
            </a:r>
            <a:r>
              <a:rPr lang="en-US" sz="1800" dirty="0"/>
              <a:t>saying, “You’re just trying to get me in trouble again.” The counselor feels torn—DCFS expects documentation, but confronting Sam might harm the fragile trust they’ve built.</a:t>
            </a:r>
          </a:p>
          <a:p>
            <a:r>
              <a:rPr lang="en-US" b="1" dirty="0"/>
              <a:t>Discussion Questions   </a:t>
            </a:r>
            <a:endParaRPr lang="en-US" dirty="0"/>
          </a:p>
          <a:p>
            <a:pPr lvl="1"/>
            <a:r>
              <a:rPr lang="en-US" sz="1800" dirty="0"/>
              <a:t>What past experiences might be influencing how Sam perceives toxicology testing?</a:t>
            </a:r>
          </a:p>
          <a:p>
            <a:pPr lvl="1"/>
            <a:r>
              <a:rPr lang="en-US" sz="1800" dirty="0"/>
              <a:t>How might informed consent for toxicology testing, information-sharing, and a trauma -informed approach affect how staff respond to this situation? How can staff assess whether Sam truly understands informed consent and feels they have a real choice?</a:t>
            </a:r>
          </a:p>
          <a:p>
            <a:pPr lvl="1"/>
            <a:r>
              <a:rPr lang="en-US" sz="1800" dirty="0"/>
              <a:t>How can the counselor maintain trust and honor Sam’s autonomy, while balancing what DCFS expects of the client?</a:t>
            </a:r>
          </a:p>
          <a:p>
            <a:pPr lvl="1"/>
            <a:r>
              <a:rPr lang="en-US" sz="1800" dirty="0"/>
              <a:t>How can staff explain the purpose of toxicology testing so it feels supportive rather than disciplinary?</a:t>
            </a:r>
            <a:endParaRPr lang="en-US" dirty="0"/>
          </a:p>
        </p:txBody>
      </p:sp>
      <p:sp>
        <p:nvSpPr>
          <p:cNvPr id="6" name="TextBox 5">
            <a:extLst>
              <a:ext uri="{FF2B5EF4-FFF2-40B4-BE49-F238E27FC236}">
                <a16:creationId xmlns:a16="http://schemas.microsoft.com/office/drawing/2014/main" id="{93740E68-2AA5-4C77-7B9D-7B67E09F38EC}"/>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3890651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16CDC-0773-AC52-CDD2-F083CC6BE3F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60E35A1-EC84-D176-C976-71BF4FACDBA2}"/>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6785E34-2C90-7630-8B62-1C7C57EDDB9F}"/>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TOXICOLOGY TESTING CASE SCENARIO</a:t>
            </a:r>
          </a:p>
        </p:txBody>
      </p:sp>
      <p:sp>
        <p:nvSpPr>
          <p:cNvPr id="9" name="Content Placeholder 2">
            <a:extLst>
              <a:ext uri="{FF2B5EF4-FFF2-40B4-BE49-F238E27FC236}">
                <a16:creationId xmlns:a16="http://schemas.microsoft.com/office/drawing/2014/main" id="{CA7F4318-FA60-8DC0-64AE-B53FE079D619}"/>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2: Using Toxicology as a Therapeutic Tool</a:t>
            </a:r>
            <a:endParaRPr lang="en-US" dirty="0"/>
          </a:p>
          <a:p>
            <a:pPr lvl="1"/>
            <a:r>
              <a:rPr lang="en-US" sz="1800" dirty="0"/>
              <a:t>A client has been in outpatient treatment for several months and has been open about struggling with meth and fentanyl use. They’ve made progress, attending sessions consistently and reconnecting with family, but their latest toxicology test comes back positive for fentanyl. When the counselor brings it up, the client looks nervous and avoids eye contact.</a:t>
            </a:r>
          </a:p>
          <a:p>
            <a:pPr lvl="1"/>
            <a:r>
              <a:rPr lang="en-US" sz="1800" dirty="0"/>
              <a:t>The counselor pauses before responding, remembering the importance of maintaining the therapeutic alliance. Instead of asking, “What happened?” they say, “You’ve been working hard to stay connected. How have things felt this week?” The client shares that a fight with their partner triggered cravings, and the counselor listens with empathy. When the test results are mentioned later in the session, they’re framed as part of the conversation: “It sounds like this week was tough. The tox screen showed some use—let’s talk about what additional supports might help and whether you’d like to adjust any of your treatment goals.” </a:t>
            </a:r>
          </a:p>
          <a:p>
            <a:r>
              <a:rPr lang="en-US" b="1" dirty="0"/>
              <a:t>Discussion Questions   </a:t>
            </a:r>
            <a:endParaRPr lang="en-US" dirty="0"/>
          </a:p>
          <a:p>
            <a:pPr lvl="1"/>
            <a:r>
              <a:rPr lang="en-US" sz="1800" dirty="0"/>
              <a:t>What makes this interaction therapeutic rather than confrontational?</a:t>
            </a:r>
          </a:p>
          <a:p>
            <a:pPr lvl="1"/>
            <a:r>
              <a:rPr lang="en-US" sz="1800" dirty="0"/>
              <a:t>How does the counselor’s tone and approach support honesty and engagement?</a:t>
            </a:r>
          </a:p>
          <a:p>
            <a:pPr lvl="1"/>
            <a:r>
              <a:rPr lang="en-US" sz="1800" dirty="0"/>
              <a:t>How can toxicology results be used to guide treatment planning?</a:t>
            </a:r>
          </a:p>
          <a:p>
            <a:pPr lvl="1"/>
            <a:endParaRPr lang="en-US" sz="1800" dirty="0"/>
          </a:p>
        </p:txBody>
      </p:sp>
      <p:sp>
        <p:nvSpPr>
          <p:cNvPr id="6" name="TextBox 5">
            <a:extLst>
              <a:ext uri="{FF2B5EF4-FFF2-40B4-BE49-F238E27FC236}">
                <a16:creationId xmlns:a16="http://schemas.microsoft.com/office/drawing/2014/main" id="{F0D10021-3251-1F78-BEF6-583C36A64352}"/>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2633668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D9C7-CA7E-1DEF-97DF-B0957B87F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6951E-5F0C-B714-E4EF-0E5E013A2FC0}"/>
              </a:ext>
            </a:extLst>
          </p:cNvPr>
          <p:cNvSpPr>
            <a:spLocks noGrp="1"/>
          </p:cNvSpPr>
          <p:nvPr>
            <p:ph type="title" idx="4294967295"/>
          </p:nvPr>
        </p:nvSpPr>
        <p:spPr>
          <a:xfrm>
            <a:off x="1868488" y="982663"/>
            <a:ext cx="8455025" cy="2695575"/>
          </a:xfrm>
        </p:spPr>
        <p:txBody>
          <a:bodyPr/>
          <a:lstStyle/>
          <a:p>
            <a:pPr algn="ctr"/>
            <a:r>
              <a:rPr lang="en-US" sz="5500" b="1" dirty="0">
                <a:ea typeface="Calibri Light"/>
                <a:cs typeface="Calibri Light"/>
              </a:rPr>
              <a:t>R95 Resources </a:t>
            </a:r>
          </a:p>
        </p:txBody>
      </p:sp>
      <p:sp>
        <p:nvSpPr>
          <p:cNvPr id="4" name="Text Placeholder 3">
            <a:extLst>
              <a:ext uri="{FF2B5EF4-FFF2-40B4-BE49-F238E27FC236}">
                <a16:creationId xmlns:a16="http://schemas.microsoft.com/office/drawing/2014/main" id="{499892BC-1C9D-FAB5-A6DA-898C8BDE466B}"/>
              </a:ext>
            </a:extLst>
          </p:cNvPr>
          <p:cNvSpPr>
            <a:spLocks noGrp="1"/>
          </p:cNvSpPr>
          <p:nvPr>
            <p:ph type="body" sz="half" idx="4294967295"/>
          </p:nvPr>
        </p:nvSpPr>
        <p:spPr>
          <a:xfrm>
            <a:off x="503238" y="5029200"/>
            <a:ext cx="11185525" cy="998538"/>
          </a:xfrm>
        </p:spPr>
        <p:txBody>
          <a:bodyPr>
            <a:normAutofit/>
          </a:bodyPr>
          <a:lstStyle/>
          <a:p>
            <a:pPr algn="ctr"/>
            <a:r>
              <a:rPr lang="en-US" sz="2400" b="1" i="1" dirty="0">
                <a:solidFill>
                  <a:schemeClr val="accent6">
                    <a:lumMod val="75000"/>
                  </a:schemeClr>
                </a:solidFill>
                <a:ea typeface="Calibri"/>
                <a:cs typeface="Calibri"/>
              </a:rPr>
              <a:t>To Support Continued Learning During Implementation</a:t>
            </a:r>
          </a:p>
        </p:txBody>
      </p:sp>
    </p:spTree>
    <p:extLst>
      <p:ext uri="{BB962C8B-B14F-4D97-AF65-F5344CB8AC3E}">
        <p14:creationId xmlns:p14="http://schemas.microsoft.com/office/powerpoint/2010/main" val="3410339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5A655-3FE6-D7A8-C154-2DB5B4A1E1B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2D108D-101B-5839-05C5-51BB2647655B}"/>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SAPC R95 GUIDANCE, RESOURCES &amp; </a:t>
            </a:r>
            <a:r>
              <a:rPr lang="en-US" b="1"/>
              <a:t>TRAINING</a:t>
            </a:r>
            <a:r>
              <a:rPr lang="en-US" b="1" dirty="0"/>
              <a:t>:</a:t>
            </a:r>
            <a:endParaRPr lang="en-US" b="1"/>
          </a:p>
        </p:txBody>
      </p:sp>
      <p:sp>
        <p:nvSpPr>
          <p:cNvPr id="4" name="Content Placeholder 2">
            <a:extLst>
              <a:ext uri="{FF2B5EF4-FFF2-40B4-BE49-F238E27FC236}">
                <a16:creationId xmlns:a16="http://schemas.microsoft.com/office/drawing/2014/main" id="{FE5BDDC0-0A56-03C9-0482-E958F63A8020}"/>
              </a:ext>
            </a:extLst>
          </p:cNvPr>
          <p:cNvSpPr txBox="1">
            <a:spLocks/>
          </p:cNvSpPr>
          <p:nvPr/>
        </p:nvSpPr>
        <p:spPr>
          <a:xfrm>
            <a:off x="461867" y="1265780"/>
            <a:ext cx="11201400" cy="4952378"/>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3" panose="05000000000000000000" pitchFamily="2" charset="2"/>
              <a:buChar char=""/>
            </a:pPr>
            <a:r>
              <a:rPr lang="en-US" b="1" dirty="0">
                <a:solidFill>
                  <a:srgbClr val="0A0A0A"/>
                </a:solidFill>
                <a:ea typeface="+mn-lt"/>
                <a:cs typeface="+mn-lt"/>
              </a:rPr>
              <a:t>Program Design and Implementation</a:t>
            </a:r>
            <a:endParaRPr lang="en-US" b="1" dirty="0">
              <a:ea typeface="+mn-lt"/>
              <a:cs typeface="+mn-lt"/>
            </a:endParaRPr>
          </a:p>
          <a:p>
            <a:pPr lvl="1">
              <a:buFont typeface="Wingdings 3" panose="05000000000000000000" pitchFamily="2" charset="2"/>
              <a:buChar char=""/>
            </a:pPr>
            <a:r>
              <a:rPr lang="en-US" u="sng" dirty="0">
                <a:solidFill>
                  <a:srgbClr val="1468A0"/>
                </a:solidFill>
                <a:ea typeface="+mn-lt"/>
                <a:cs typeface="+mn-lt"/>
                <a:hlinkClick r:id="rId2"/>
              </a:rPr>
              <a:t>R95 Initiative Overview Flyer</a:t>
            </a:r>
            <a:endParaRPr lang="en-US" dirty="0">
              <a:ea typeface="Calibri"/>
              <a:cs typeface="Calibri"/>
            </a:endParaRPr>
          </a:p>
          <a:p>
            <a:pPr lvl="1">
              <a:buFont typeface="Wingdings 3" panose="05000000000000000000" pitchFamily="2" charset="2"/>
              <a:buChar char=""/>
            </a:pPr>
            <a:r>
              <a:rPr lang="en-US" u="sng" dirty="0">
                <a:solidFill>
                  <a:srgbClr val="1468A0"/>
                </a:solidFill>
                <a:ea typeface="+mn-lt"/>
                <a:cs typeface="+mn-lt"/>
                <a:hlinkClick r:id="rId3"/>
              </a:rPr>
              <a:t>R95 Roadmap for Change</a:t>
            </a:r>
            <a:endParaRPr lang="en-US" dirty="0">
              <a:ea typeface="Calibri"/>
              <a:cs typeface="Calibri"/>
            </a:endParaRPr>
          </a:p>
          <a:p>
            <a:pPr lvl="1">
              <a:buFont typeface="Wingdings 3" panose="05000000000000000000" pitchFamily="2" charset="2"/>
              <a:buChar char=""/>
            </a:pPr>
            <a:r>
              <a:rPr lang="en-US" u="sng" dirty="0">
                <a:solidFill>
                  <a:srgbClr val="1468A0"/>
                </a:solidFill>
                <a:ea typeface="+mn-lt"/>
                <a:cs typeface="+mn-lt"/>
                <a:hlinkClick r:id="rId4"/>
              </a:rPr>
              <a:t>R95 Evidence-Based Principles: Literature Review</a:t>
            </a:r>
            <a:endParaRPr lang="en-US" dirty="0">
              <a:ea typeface="Calibri"/>
              <a:cs typeface="Calibri"/>
            </a:endParaRPr>
          </a:p>
          <a:p>
            <a:pPr lvl="1">
              <a:buFont typeface="Wingdings 3" panose="05000000000000000000" pitchFamily="2" charset="2"/>
              <a:buChar char=""/>
            </a:pPr>
            <a:r>
              <a:rPr lang="en-US" u="sng" dirty="0">
                <a:solidFill>
                  <a:srgbClr val="1468A0"/>
                </a:solidFill>
                <a:ea typeface="+mn-lt"/>
                <a:cs typeface="+mn-lt"/>
                <a:hlinkClick r:id="rId5"/>
              </a:rPr>
              <a:t>Developing and Implementing an Outreach and Engagement Plan</a:t>
            </a:r>
            <a:endParaRPr lang="en-US" dirty="0">
              <a:ea typeface="Calibri"/>
              <a:cs typeface="Calibri"/>
            </a:endParaRPr>
          </a:p>
          <a:p>
            <a:pPr lvl="1">
              <a:buFont typeface="Wingdings 3" panose="05000000000000000000" pitchFamily="2" charset="2"/>
              <a:buChar char=""/>
            </a:pPr>
            <a:r>
              <a:rPr lang="en-US" u="sng" dirty="0">
                <a:solidFill>
                  <a:srgbClr val="1468A0"/>
                </a:solidFill>
                <a:ea typeface="+mn-lt"/>
                <a:cs typeface="+mn-lt"/>
                <a:hlinkClick r:id="rId6"/>
              </a:rPr>
              <a:t>Bidirectional Referrals Between Substance Use Treatment and Harm Reduction Services: Establishing an MOU</a:t>
            </a:r>
            <a:endParaRPr lang="en-US" u="sng" dirty="0">
              <a:solidFill>
                <a:srgbClr val="1468A0"/>
              </a:solidFill>
              <a:ea typeface="+mn-lt"/>
              <a:cs typeface="+mn-lt"/>
            </a:endParaRPr>
          </a:p>
          <a:p>
            <a:pPr lvl="1">
              <a:buFont typeface="Wingdings 3" panose="05000000000000000000" pitchFamily="2" charset="2"/>
              <a:buChar char=""/>
            </a:pPr>
            <a:r>
              <a:rPr lang="en-US" dirty="0">
                <a:ea typeface="Calibri"/>
                <a:cs typeface="Calibri"/>
                <a:hlinkClick r:id="rId7"/>
              </a:rPr>
              <a:t>R95 Case Scenarios Discussion Tool</a:t>
            </a:r>
            <a:endParaRPr lang="en-US" dirty="0">
              <a:ea typeface="Calibri"/>
              <a:cs typeface="Calibri"/>
            </a:endParaRPr>
          </a:p>
          <a:p>
            <a:pPr>
              <a:buFont typeface="Wingdings 3,Sans-Serif" panose="05000000000000000000" pitchFamily="2" charset="2"/>
              <a:buChar char=""/>
            </a:pPr>
            <a:r>
              <a:rPr lang="en-US" b="1" dirty="0">
                <a:solidFill>
                  <a:srgbClr val="0A0A0A"/>
                </a:solidFill>
                <a:ea typeface="Calibri"/>
                <a:cs typeface="Calibri"/>
              </a:rPr>
              <a:t>R95 Principles</a:t>
            </a:r>
            <a:endParaRPr lang="en-US" dirty="0">
              <a:solidFill>
                <a:srgbClr val="000000"/>
              </a:solidFill>
              <a:ea typeface="Calibri"/>
              <a:cs typeface="Calibri"/>
            </a:endParaRPr>
          </a:p>
          <a:p>
            <a:pPr lvl="1" indent="-285750">
              <a:buFont typeface="Wingdings 3,Sans-Serif" panose="05000000000000000000" pitchFamily="2" charset="2"/>
              <a:buChar char=""/>
            </a:pPr>
            <a:r>
              <a:rPr lang="en-US" dirty="0">
                <a:solidFill>
                  <a:srgbClr val="1468A0"/>
                </a:solidFill>
                <a:ea typeface="Calibri"/>
                <a:cs typeface="Calibri"/>
                <a:hlinkClick r:id="rId8"/>
              </a:rPr>
              <a:t>Admission &amp; Discharge Policy and Training</a:t>
            </a:r>
            <a:endParaRPr lang="en-US" dirty="0">
              <a:solidFill>
                <a:srgbClr val="000000"/>
              </a:solidFill>
              <a:ea typeface="Calibri"/>
              <a:cs typeface="Calibri"/>
            </a:endParaRPr>
          </a:p>
          <a:p>
            <a:pPr lvl="1" indent="-285750">
              <a:buFont typeface="Wingdings 3,Sans-Serif" panose="05000000000000000000" pitchFamily="2" charset="2"/>
              <a:buChar char=""/>
            </a:pPr>
            <a:r>
              <a:rPr lang="en-US" dirty="0">
                <a:solidFill>
                  <a:srgbClr val="1468A0"/>
                </a:solidFill>
                <a:ea typeface="Calibri"/>
                <a:cs typeface="Calibri"/>
                <a:hlinkClick r:id="rId9"/>
              </a:rPr>
              <a:t>Bidirectional Referrals Between Treatment and Harm Reduction Agencies</a:t>
            </a:r>
            <a:endParaRPr lang="en-US" dirty="0">
              <a:solidFill>
                <a:srgbClr val="000000"/>
              </a:solidFill>
              <a:ea typeface="Calibri"/>
              <a:cs typeface="Calibri"/>
            </a:endParaRPr>
          </a:p>
          <a:p>
            <a:pPr lvl="1" indent="-285750">
              <a:buFont typeface="Wingdings 3,Sans-Serif" panose="05000000000000000000" pitchFamily="2" charset="2"/>
              <a:buChar char=""/>
            </a:pPr>
            <a:r>
              <a:rPr lang="en-US" dirty="0">
                <a:solidFill>
                  <a:srgbClr val="1468A0"/>
                </a:solidFill>
                <a:ea typeface="Calibri"/>
                <a:cs typeface="Calibri"/>
                <a:hlinkClick r:id="rId10"/>
              </a:rPr>
              <a:t>Service Design</a:t>
            </a:r>
            <a:endParaRPr lang="en-US" dirty="0">
              <a:solidFill>
                <a:srgbClr val="000000"/>
              </a:solidFill>
              <a:ea typeface="Calibri"/>
              <a:cs typeface="Calibri"/>
            </a:endParaRPr>
          </a:p>
          <a:p>
            <a:pPr lvl="1" indent="-285750">
              <a:buFont typeface="Wingdings 3,Sans-Serif" panose="05000000000000000000" pitchFamily="2" charset="2"/>
              <a:buChar char=""/>
            </a:pPr>
            <a:r>
              <a:rPr lang="en-US" dirty="0">
                <a:solidFill>
                  <a:srgbClr val="1468A0"/>
                </a:solidFill>
                <a:ea typeface="Calibri"/>
                <a:cs typeface="Calibri"/>
                <a:hlinkClick r:id="rId11"/>
              </a:rPr>
              <a:t>Expanding Field-Based Services</a:t>
            </a:r>
            <a:endParaRPr lang="en-US" dirty="0">
              <a:solidFill>
                <a:srgbClr val="000000"/>
              </a:solidFill>
              <a:ea typeface="Calibri"/>
              <a:cs typeface="Calibri"/>
            </a:endParaRPr>
          </a:p>
          <a:p>
            <a:pPr lvl="1" indent="-285750">
              <a:buFont typeface="Wingdings 3,Sans-Serif" panose="05000000000000000000" pitchFamily="2" charset="2"/>
              <a:buChar char=""/>
            </a:pPr>
            <a:r>
              <a:rPr lang="en-US" dirty="0">
                <a:solidFill>
                  <a:srgbClr val="1468A0"/>
                </a:solidFill>
                <a:ea typeface="Calibri"/>
                <a:cs typeface="Calibri"/>
                <a:hlinkClick r:id="rId12"/>
              </a:rPr>
              <a:t>Expanding Outreach &amp; Engagement</a:t>
            </a:r>
            <a:endParaRPr lang="en-US" dirty="0"/>
          </a:p>
        </p:txBody>
      </p:sp>
    </p:spTree>
    <p:extLst>
      <p:ext uri="{BB962C8B-B14F-4D97-AF65-F5344CB8AC3E}">
        <p14:creationId xmlns:p14="http://schemas.microsoft.com/office/powerpoint/2010/main" val="1699941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D25F8-6053-CEAD-E325-D82247E0F1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E694E-B330-E440-4CDB-71A198AD6971}"/>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SAPC R95 GUIDANCE, RESOURCES &amp; TRAINING:</a:t>
            </a:r>
          </a:p>
        </p:txBody>
      </p:sp>
      <p:sp>
        <p:nvSpPr>
          <p:cNvPr id="4" name="Content Placeholder 2">
            <a:extLst>
              <a:ext uri="{FF2B5EF4-FFF2-40B4-BE49-F238E27FC236}">
                <a16:creationId xmlns:a16="http://schemas.microsoft.com/office/drawing/2014/main" id="{1AFEB8C0-8D04-B8C3-447D-7601EA2B3606}"/>
              </a:ext>
            </a:extLst>
          </p:cNvPr>
          <p:cNvSpPr txBox="1">
            <a:spLocks/>
          </p:cNvSpPr>
          <p:nvPr/>
        </p:nvSpPr>
        <p:spPr>
          <a:xfrm>
            <a:off x="461867" y="1275040"/>
            <a:ext cx="11201400" cy="4652077"/>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US" b="1" dirty="0">
              <a:ea typeface="Calibri"/>
              <a:cs typeface="Calibri"/>
            </a:endParaRPr>
          </a:p>
          <a:p>
            <a:r>
              <a:rPr lang="en-US" b="1" dirty="0">
                <a:ea typeface="Calibri"/>
                <a:cs typeface="Calibri"/>
              </a:rPr>
              <a:t> R95 In Practice: Implementation stories from treatment provider agencies</a:t>
            </a:r>
          </a:p>
          <a:p>
            <a:pPr lvl="1"/>
            <a:r>
              <a:rPr lang="en-US" sz="1800" dirty="0">
                <a:solidFill>
                  <a:srgbClr val="404040"/>
                </a:solidFill>
                <a:ea typeface="Calibri"/>
                <a:cs typeface="Calibri"/>
              </a:rPr>
              <a:t>CRI-HELP</a:t>
            </a:r>
            <a:r>
              <a:rPr lang="en-US" sz="1800" b="1" dirty="0">
                <a:solidFill>
                  <a:srgbClr val="404040"/>
                </a:solidFill>
                <a:ea typeface="Calibri"/>
                <a:cs typeface="Calibri"/>
              </a:rPr>
              <a:t> - </a:t>
            </a:r>
            <a:r>
              <a:rPr lang="en-US" sz="1800" dirty="0">
                <a:solidFill>
                  <a:srgbClr val="00ABC7"/>
                </a:solidFill>
                <a:ea typeface="Calibri"/>
                <a:cs typeface="Segoe UI"/>
              </a:rPr>
              <a:t>Building Staff Alignment to Support Lower-Barrier, Client-Centered Care</a:t>
            </a:r>
          </a:p>
          <a:p>
            <a:pPr lvl="1"/>
            <a:r>
              <a:rPr lang="en-US" sz="1800" dirty="0">
                <a:solidFill>
                  <a:schemeClr val="tx1"/>
                </a:solidFill>
                <a:ea typeface="Calibri"/>
                <a:cs typeface="Segoe UI"/>
              </a:rPr>
              <a:t>Families for Children - </a:t>
            </a:r>
            <a:r>
              <a:rPr lang="en-US" sz="1800" dirty="0">
                <a:solidFill>
                  <a:srgbClr val="00ABC7"/>
                </a:solidFill>
                <a:ea typeface="Calibri"/>
                <a:cs typeface="Segoe UI"/>
              </a:rPr>
              <a:t>Strengthening Access and Engagement with R95 and Stages of Change Group Design</a:t>
            </a:r>
            <a:endParaRPr lang="en-US" sz="1800" dirty="0">
              <a:solidFill>
                <a:srgbClr val="00ABC7"/>
              </a:solidFill>
              <a:ea typeface="+mn-lt"/>
              <a:cs typeface="Segoe UI"/>
            </a:endParaRPr>
          </a:p>
          <a:p>
            <a:pPr lvl="1"/>
            <a:r>
              <a:rPr lang="en-US" sz="1800" dirty="0">
                <a:solidFill>
                  <a:schemeClr val="tx1"/>
                </a:solidFill>
                <a:ea typeface="Calibri"/>
                <a:cs typeface="Segoe UI"/>
              </a:rPr>
              <a:t>Pax House Recovery - </a:t>
            </a:r>
            <a:r>
              <a:rPr lang="en-US" sz="1800" dirty="0">
                <a:solidFill>
                  <a:srgbClr val="00ABC7"/>
                </a:solidFill>
                <a:ea typeface="Calibri"/>
                <a:cs typeface="Segoe UI"/>
              </a:rPr>
              <a:t>Implementing R95 in a Small Provider Setting: A Behavior-Based Approach</a:t>
            </a:r>
            <a:endParaRPr lang="en-US" sz="1800" dirty="0">
              <a:solidFill>
                <a:srgbClr val="00ABC7"/>
              </a:solidFill>
              <a:ea typeface="+mn-lt"/>
              <a:cs typeface="Segoe UI"/>
            </a:endParaRPr>
          </a:p>
          <a:p>
            <a:pPr lvl="1"/>
            <a:r>
              <a:rPr lang="en-US" sz="1800" dirty="0">
                <a:solidFill>
                  <a:schemeClr val="tx1"/>
                </a:solidFill>
                <a:ea typeface="Calibri"/>
                <a:cs typeface="Segoe UI"/>
              </a:rPr>
              <a:t>Safe Refuge - </a:t>
            </a:r>
            <a:r>
              <a:rPr lang="en-US" sz="1800" dirty="0">
                <a:solidFill>
                  <a:srgbClr val="00ABC7"/>
                </a:solidFill>
                <a:ea typeface="Calibri"/>
                <a:cs typeface="Segoe UI"/>
              </a:rPr>
              <a:t>Building Staff Engagement in Discharge Practices Through Transparent Communication</a:t>
            </a:r>
          </a:p>
          <a:p>
            <a:pPr marL="457200" lvl="1" indent="0">
              <a:buNone/>
            </a:pPr>
            <a:endParaRPr lang="en-US" sz="1800" dirty="0">
              <a:solidFill>
                <a:srgbClr val="00ABC7"/>
              </a:solidFill>
              <a:ea typeface="Calibri"/>
              <a:cs typeface="Segoe UI"/>
            </a:endParaRPr>
          </a:p>
        </p:txBody>
      </p:sp>
    </p:spTree>
    <p:extLst>
      <p:ext uri="{BB962C8B-B14F-4D97-AF65-F5344CB8AC3E}">
        <p14:creationId xmlns:p14="http://schemas.microsoft.com/office/powerpoint/2010/main" val="229829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6A2E5-D82D-C494-3290-9FAF4AC69D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1C92D-FF66-4CD1-86D2-5A6F20CC0897}"/>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SAPC R95 GUIDANCE, RESOURCES &amp; TRAINING:</a:t>
            </a:r>
          </a:p>
        </p:txBody>
      </p:sp>
      <p:sp>
        <p:nvSpPr>
          <p:cNvPr id="4" name="Content Placeholder 2">
            <a:extLst>
              <a:ext uri="{FF2B5EF4-FFF2-40B4-BE49-F238E27FC236}">
                <a16:creationId xmlns:a16="http://schemas.microsoft.com/office/drawing/2014/main" id="{1417A481-4164-6ED0-68BE-A8C9DAF5A2C5}"/>
              </a:ext>
            </a:extLst>
          </p:cNvPr>
          <p:cNvSpPr txBox="1">
            <a:spLocks/>
          </p:cNvSpPr>
          <p:nvPr/>
        </p:nvSpPr>
        <p:spPr>
          <a:xfrm>
            <a:off x="461867" y="1211540"/>
            <a:ext cx="11201400" cy="4652077"/>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ea typeface="Calibri"/>
                <a:cs typeface="Calibri"/>
              </a:rPr>
              <a:t>Why the R95 Approach Works</a:t>
            </a:r>
            <a:endParaRPr lang="en-US" dirty="0"/>
          </a:p>
          <a:p>
            <a:pPr lvl="1"/>
            <a:r>
              <a:rPr lang="en-US" sz="1800" dirty="0">
                <a:solidFill>
                  <a:srgbClr val="404040"/>
                </a:solidFill>
                <a:ea typeface="Calibri"/>
                <a:cs typeface="Calibri"/>
                <a:hlinkClick r:id="rId2"/>
              </a:rPr>
              <a:t>Literature Review and Resources for Change Leaders</a:t>
            </a:r>
          </a:p>
          <a:p>
            <a:r>
              <a:rPr lang="en-US" b="1" dirty="0">
                <a:hlinkClick r:id="rId3"/>
              </a:rPr>
              <a:t>SAPC Harm Reduction website</a:t>
            </a:r>
            <a:endParaRPr lang="en-US" b="1" dirty="0">
              <a:ea typeface="Calibri"/>
              <a:cs typeface="Calibri"/>
            </a:endParaRPr>
          </a:p>
          <a:p>
            <a:r>
              <a:rPr lang="en-US" b="1" dirty="0">
                <a:solidFill>
                  <a:srgbClr val="404040"/>
                </a:solidFill>
                <a:ea typeface="Calibri"/>
                <a:cs typeface="Calibri"/>
                <a:hlinkClick r:id="rId4"/>
              </a:rPr>
              <a:t>SAPC CALENDAR OF EVENTS, TRAININGS AND CONFERENCES</a:t>
            </a:r>
            <a:r>
              <a:rPr lang="en-US" b="1" dirty="0">
                <a:solidFill>
                  <a:srgbClr val="404040"/>
                </a:solidFill>
                <a:ea typeface="Calibri"/>
                <a:cs typeface="Calibri"/>
              </a:rPr>
              <a:t> </a:t>
            </a:r>
          </a:p>
          <a:p>
            <a:r>
              <a:rPr lang="en-US" b="1" dirty="0">
                <a:solidFill>
                  <a:srgbClr val="404040"/>
                </a:solidFill>
                <a:ea typeface="Calibri"/>
                <a:cs typeface="Calibri"/>
                <a:hlinkClick r:id="rId5"/>
              </a:rPr>
              <a:t>SAPC Learning and Network Connection (SAPC-LNC) Platform</a:t>
            </a:r>
            <a:r>
              <a:rPr lang="en-US" b="1" dirty="0">
                <a:solidFill>
                  <a:srgbClr val="404040"/>
                </a:solidFill>
                <a:ea typeface="Calibri"/>
                <a:cs typeface="Calibri"/>
              </a:rPr>
              <a:t> </a:t>
            </a:r>
            <a:endParaRPr lang="en-US" dirty="0">
              <a:solidFill>
                <a:schemeClr val="tx1"/>
              </a:solidFill>
              <a:highlight>
                <a:srgbClr val="FFFFFF"/>
              </a:highlight>
              <a:ea typeface="Calibri"/>
              <a:cs typeface="Calibri"/>
            </a:endParaRPr>
          </a:p>
          <a:p>
            <a:pPr marL="1028700" lvl="1">
              <a:buFont typeface="Wingdings 3"/>
              <a:buChar char=""/>
            </a:pPr>
            <a:r>
              <a:rPr lang="en-US" sz="1800" dirty="0">
                <a:solidFill>
                  <a:schemeClr val="tx1"/>
                </a:solidFill>
                <a:highlight>
                  <a:srgbClr val="FFFFFF"/>
                </a:highlight>
                <a:ea typeface="Calibri"/>
                <a:cs typeface="Calibri"/>
              </a:rPr>
              <a:t>Harm Reduction 101</a:t>
            </a:r>
          </a:p>
          <a:p>
            <a:pPr marL="1028700" lvl="1">
              <a:buFont typeface="Wingdings 3"/>
              <a:buChar char=""/>
            </a:pPr>
            <a:r>
              <a:rPr lang="en-US" sz="1800" dirty="0">
                <a:solidFill>
                  <a:schemeClr val="tx1"/>
                </a:solidFill>
                <a:highlight>
                  <a:srgbClr val="FFFFFF"/>
                </a:highlight>
                <a:ea typeface="Calibri"/>
                <a:cs typeface="Calibri"/>
              </a:rPr>
              <a:t>Utilizing Naloxone and Other Harm Reduction Strategies for Substance Use Providers (LNC or live)</a:t>
            </a:r>
            <a:endParaRPr lang="en-US" sz="1800" dirty="0">
              <a:solidFill>
                <a:schemeClr val="tx1"/>
              </a:solidFill>
            </a:endParaRPr>
          </a:p>
          <a:p>
            <a:pPr marL="1028700" lvl="1">
              <a:buFont typeface="Wingdings 3"/>
              <a:buChar char=""/>
            </a:pPr>
            <a:r>
              <a:rPr lang="en-US" sz="1800" dirty="0">
                <a:solidFill>
                  <a:schemeClr val="tx1"/>
                </a:solidFill>
                <a:highlight>
                  <a:srgbClr val="FFFFFF"/>
                </a:highlight>
                <a:ea typeface="Calibri"/>
                <a:cs typeface="Calibri"/>
              </a:rPr>
              <a:t>Re-Imagining Harm Reduction for Substance Use Treatment</a:t>
            </a:r>
          </a:p>
          <a:p>
            <a:pPr marL="1028700" lvl="1">
              <a:buFont typeface="Wingdings 3"/>
              <a:buChar char=""/>
            </a:pPr>
            <a:r>
              <a:rPr lang="en-US" sz="1800" dirty="0">
                <a:solidFill>
                  <a:schemeClr val="tx1"/>
                </a:solidFill>
                <a:highlight>
                  <a:srgbClr val="FFFFFF"/>
                </a:highlight>
                <a:ea typeface="Calibri"/>
                <a:cs typeface="Calibri"/>
              </a:rPr>
              <a:t>Reaching the 95% Through Radical Hospitality: Transforming Substance Use Treatment</a:t>
            </a:r>
          </a:p>
          <a:p>
            <a:pPr marL="1028700" lvl="1">
              <a:buFont typeface="Wingdings 3"/>
              <a:buChar char=""/>
            </a:pPr>
            <a:r>
              <a:rPr lang="en-US" sz="1800" dirty="0">
                <a:solidFill>
                  <a:schemeClr val="tx1"/>
                </a:solidFill>
                <a:highlight>
                  <a:srgbClr val="FFFFFF"/>
                </a:highlight>
                <a:ea typeface="Calibri"/>
                <a:cs typeface="Calibri"/>
              </a:rPr>
              <a:t>Medications for Addiction Treatment (MAT) for Alcohol and Opioid Use Disorders </a:t>
            </a:r>
            <a:endParaRPr lang="en-US" sz="1800" dirty="0">
              <a:solidFill>
                <a:srgbClr val="404040"/>
              </a:solidFill>
              <a:ea typeface="Calibri" panose="020F0502020204030204"/>
              <a:cs typeface="Calibri" panose="020F0502020204030204"/>
            </a:endParaRPr>
          </a:p>
        </p:txBody>
      </p:sp>
    </p:spTree>
    <p:extLst>
      <p:ext uri="{BB962C8B-B14F-4D97-AF65-F5344CB8AC3E}">
        <p14:creationId xmlns:p14="http://schemas.microsoft.com/office/powerpoint/2010/main" val="1216281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A6761-0507-5BD2-FC00-6C9682DDD6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35C5B-31E3-E948-F7A1-6AA0939C67AA}"/>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ADDITIONAL RESOURCES:</a:t>
            </a:r>
          </a:p>
        </p:txBody>
      </p:sp>
      <p:sp>
        <p:nvSpPr>
          <p:cNvPr id="4" name="Content Placeholder 2">
            <a:extLst>
              <a:ext uri="{FF2B5EF4-FFF2-40B4-BE49-F238E27FC236}">
                <a16:creationId xmlns:a16="http://schemas.microsoft.com/office/drawing/2014/main" id="{6AA36078-EDE5-B81C-8B68-A0C297E418C8}"/>
              </a:ext>
            </a:extLst>
          </p:cNvPr>
          <p:cNvSpPr txBox="1">
            <a:spLocks/>
          </p:cNvSpPr>
          <p:nvPr/>
        </p:nvSpPr>
        <p:spPr>
          <a:xfrm>
            <a:off x="461867" y="1253873"/>
            <a:ext cx="11201400" cy="4821410"/>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solidFill>
                  <a:srgbClr val="404040"/>
                </a:solidFill>
                <a:ea typeface="+mn-lt"/>
                <a:cs typeface="+mn-lt"/>
                <a:hlinkClick r:id="rId2">
                  <a:extLst>
                    <a:ext uri="{A12FA001-AC4F-418D-AE19-62706E023703}">
                      <ahyp:hlinkClr xmlns:ahyp="http://schemas.microsoft.com/office/drawing/2018/hyperlinkcolor" val="tx"/>
                    </a:ext>
                  </a:extLst>
                </a:hlinkClick>
              </a:rPr>
              <a:t>ASAM Engagement and Retention of Non-abstinent Patients in Substance Use Treatment, Clinical Consideration for Addiction Treatment Providers</a:t>
            </a:r>
            <a:r>
              <a:rPr lang="en-US" dirty="0">
                <a:solidFill>
                  <a:srgbClr val="404040"/>
                </a:solidFill>
                <a:ea typeface="+mn-lt"/>
                <a:cs typeface="+mn-lt"/>
              </a:rPr>
              <a:t> </a:t>
            </a:r>
          </a:p>
          <a:p>
            <a:r>
              <a:rPr lang="en-US" b="1" dirty="0">
                <a:solidFill>
                  <a:srgbClr val="404040"/>
                </a:solidFill>
                <a:ea typeface="+mn-lt"/>
                <a:cs typeface="+mn-lt"/>
                <a:hlinkClick r:id="rId3"/>
              </a:rPr>
              <a:t>ByLAForLA.org</a:t>
            </a:r>
            <a:r>
              <a:rPr lang="en-US" b="1" dirty="0">
                <a:solidFill>
                  <a:srgbClr val="404040"/>
                </a:solidFill>
                <a:ea typeface="+mn-lt"/>
                <a:cs typeface="+mn-lt"/>
              </a:rPr>
              <a:t> </a:t>
            </a:r>
            <a:endParaRPr lang="en-US" dirty="0">
              <a:solidFill>
                <a:srgbClr val="404040"/>
              </a:solidFill>
              <a:ea typeface="+mn-lt"/>
              <a:cs typeface="+mn-lt"/>
            </a:endParaRPr>
          </a:p>
          <a:p>
            <a:r>
              <a:rPr lang="en-US" dirty="0">
                <a:solidFill>
                  <a:srgbClr val="404040"/>
                </a:solidFill>
                <a:ea typeface="+mn-lt"/>
                <a:cs typeface="+mn-lt"/>
                <a:hlinkClick r:id="rId4">
                  <a:extLst>
                    <a:ext uri="{A12FA001-AC4F-418D-AE19-62706E023703}">
                      <ahyp:hlinkClr xmlns:ahyp="http://schemas.microsoft.com/office/drawing/2018/hyperlinkcolor" val="tx"/>
                    </a:ext>
                  </a:extLst>
                </a:hlinkClick>
              </a:rPr>
              <a:t>Principles of Harm Reduction</a:t>
            </a:r>
            <a:endParaRPr lang="en-US" dirty="0">
              <a:solidFill>
                <a:srgbClr val="404040"/>
              </a:solidFill>
              <a:ea typeface="+mn-lt"/>
              <a:cs typeface="+mn-lt"/>
            </a:endParaRPr>
          </a:p>
          <a:p>
            <a:endParaRPr lang="en-US" b="1" dirty="0">
              <a:ea typeface="Calibri"/>
              <a:cs typeface="Calibri"/>
            </a:endParaRPr>
          </a:p>
          <a:p>
            <a:endParaRPr lang="en-US" b="1" dirty="0">
              <a:solidFill>
                <a:srgbClr val="404040"/>
              </a:solidFill>
              <a:ea typeface="Calibri"/>
              <a:cs typeface="Calibri"/>
            </a:endParaRPr>
          </a:p>
          <a:p>
            <a:r>
              <a:rPr lang="en-US" i="1" dirty="0">
                <a:solidFill>
                  <a:srgbClr val="404040"/>
                </a:solidFill>
                <a:highlight>
                  <a:srgbClr val="FFFF00"/>
                </a:highlight>
                <a:ea typeface="Calibri"/>
                <a:cs typeface="Calibri"/>
              </a:rPr>
              <a:t>[Add other resources as needed]</a:t>
            </a:r>
            <a:endParaRPr lang="en-US" i="1" dirty="0">
              <a:solidFill>
                <a:srgbClr val="404040"/>
              </a:solidFill>
              <a:ea typeface="Calibri"/>
              <a:cs typeface="Calibri"/>
            </a:endParaRPr>
          </a:p>
          <a:p>
            <a:pPr marL="339725" indent="0">
              <a:buNone/>
            </a:pPr>
            <a:endParaRPr lang="en-US" sz="1000" dirty="0">
              <a:solidFill>
                <a:srgbClr val="404040"/>
              </a:solidFill>
              <a:ea typeface="Calibri" panose="020F0502020204030204"/>
              <a:cs typeface="Calibri" panose="020F0502020204030204"/>
            </a:endParaRPr>
          </a:p>
        </p:txBody>
      </p:sp>
    </p:spTree>
    <p:extLst>
      <p:ext uri="{BB962C8B-B14F-4D97-AF65-F5344CB8AC3E}">
        <p14:creationId xmlns:p14="http://schemas.microsoft.com/office/powerpoint/2010/main" val="411044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17F8-3BB3-8DAD-DBB2-CD2059D646A9}"/>
              </a:ext>
            </a:extLst>
          </p:cNvPr>
          <p:cNvSpPr>
            <a:spLocks noGrp="1"/>
          </p:cNvSpPr>
          <p:nvPr>
            <p:ph type="title"/>
          </p:nvPr>
        </p:nvSpPr>
        <p:spPr>
          <a:xfrm>
            <a:off x="429223" y="571350"/>
            <a:ext cx="3523497" cy="1600200"/>
          </a:xfrm>
        </p:spPr>
        <p:txBody>
          <a:bodyPr>
            <a:normAutofit fontScale="90000"/>
          </a:bodyPr>
          <a:lstStyle/>
          <a:p>
            <a:r>
              <a:rPr lang="en-US" b="1" dirty="0"/>
              <a:t>How is </a:t>
            </a:r>
            <a:r>
              <a:rPr lang="en-US" b="1" dirty="0">
                <a:solidFill>
                  <a:schemeClr val="tx1"/>
                </a:solidFill>
                <a:highlight>
                  <a:srgbClr val="FFFF00"/>
                </a:highlight>
              </a:rPr>
              <a:t>our agency </a:t>
            </a:r>
            <a:r>
              <a:rPr lang="en-US" b="1" dirty="0"/>
              <a:t>opening our doors wider to welcome </a:t>
            </a:r>
            <a:br>
              <a:rPr lang="en-US" b="1" dirty="0"/>
            </a:br>
            <a:r>
              <a:rPr lang="en-US" b="1" dirty="0"/>
              <a:t>and enroll the 95%?</a:t>
            </a:r>
          </a:p>
        </p:txBody>
      </p:sp>
      <p:sp>
        <p:nvSpPr>
          <p:cNvPr id="4" name="Text Placeholder 3">
            <a:extLst>
              <a:ext uri="{FF2B5EF4-FFF2-40B4-BE49-F238E27FC236}">
                <a16:creationId xmlns:a16="http://schemas.microsoft.com/office/drawing/2014/main" id="{A8D2AD22-D33F-FC50-A27B-B381C7AC870F}"/>
              </a:ext>
            </a:extLst>
          </p:cNvPr>
          <p:cNvSpPr>
            <a:spLocks noGrp="1"/>
          </p:cNvSpPr>
          <p:nvPr>
            <p:ph type="body" sz="half" idx="2"/>
          </p:nvPr>
        </p:nvSpPr>
        <p:spPr>
          <a:xfrm>
            <a:off x="241847" y="2296085"/>
            <a:ext cx="3710874" cy="3743157"/>
          </a:xfrm>
        </p:spPr>
        <p:txBody>
          <a:bodyPr>
            <a:normAutofit/>
          </a:bodyPr>
          <a:lstStyle/>
          <a:p>
            <a:r>
              <a:rPr lang="en-US" sz="1600" dirty="0"/>
              <a:t>We actively recruit and encourage people who are at different stages of readiness to enroll in services</a:t>
            </a:r>
          </a:p>
          <a:p>
            <a:r>
              <a:rPr lang="en-US" sz="1600" dirty="0"/>
              <a:t>We tailor services to a person's unique needs meaning some will get more individual services while others will get more group services </a:t>
            </a:r>
          </a:p>
          <a:p>
            <a:r>
              <a:rPr lang="en-US" sz="1600" dirty="0"/>
              <a:t>We do not require people to commit to abstinence to enroll in or continue treatment services</a:t>
            </a:r>
          </a:p>
          <a:p>
            <a:r>
              <a:rPr lang="en-US" sz="1600" dirty="0"/>
              <a:t>We work with people who lapse or relapse while in outpatient and residential programs when they remain committed to receiving services  </a:t>
            </a:r>
          </a:p>
        </p:txBody>
      </p:sp>
      <p:sp>
        <p:nvSpPr>
          <p:cNvPr id="7" name="Title 5">
            <a:extLst>
              <a:ext uri="{FF2B5EF4-FFF2-40B4-BE49-F238E27FC236}">
                <a16:creationId xmlns:a16="http://schemas.microsoft.com/office/drawing/2014/main" id="{E9207905-13E4-217A-FC8C-0BA637C7F243}"/>
              </a:ext>
            </a:extLst>
          </p:cNvPr>
          <p:cNvSpPr txBox="1">
            <a:spLocks/>
          </p:cNvSpPr>
          <p:nvPr/>
        </p:nvSpPr>
        <p:spPr bwMode="gray">
          <a:xfrm>
            <a:off x="4278702" y="238653"/>
            <a:ext cx="7668883" cy="1283305"/>
          </a:xfrm>
          <a:prstGeom prst="rect">
            <a:avLst/>
          </a:prstGeom>
        </p:spPr>
        <p:txBody>
          <a:bodyPr vert="horz" lIns="91440" tIns="45720" rIns="91440" bIns="45720" rtlCol="0" anchor="b">
            <a:normAutofit fontScale="77500" lnSpcReduction="20000"/>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chemeClr val="accent6">
                    <a:lumMod val="50000"/>
                  </a:schemeClr>
                </a:solidFill>
                <a:latin typeface="+mn-lt"/>
              </a:rPr>
              <a:t>Reaching the 95%</a:t>
            </a:r>
          </a:p>
          <a:p>
            <a:pPr algn="ctr"/>
            <a:endParaRPr lang="en-US" sz="900" b="1" dirty="0">
              <a:solidFill>
                <a:schemeClr val="accent6">
                  <a:lumMod val="50000"/>
                </a:schemeClr>
              </a:solidFill>
              <a:latin typeface="+mn-lt"/>
            </a:endParaRPr>
          </a:p>
          <a:p>
            <a:pPr algn="ctr"/>
            <a:r>
              <a:rPr lang="en-US" sz="1900" dirty="0">
                <a:solidFill>
                  <a:schemeClr val="tx2">
                    <a:lumMod val="75000"/>
                  </a:schemeClr>
                </a:solidFill>
                <a:latin typeface="+mn-lt"/>
              </a:rPr>
              <a:t>About 95% of people who need treatment don’t access it.</a:t>
            </a:r>
          </a:p>
          <a:p>
            <a:pPr algn="ctr"/>
            <a:r>
              <a:rPr lang="en-US" sz="2300" dirty="0">
                <a:solidFill>
                  <a:schemeClr val="tx2">
                    <a:lumMod val="75000"/>
                  </a:schemeClr>
                </a:solidFill>
                <a:latin typeface="+mn-lt"/>
              </a:rPr>
              <a:t>They don’t call us. They don’t come to our program doors. </a:t>
            </a:r>
          </a:p>
          <a:p>
            <a:pPr algn="ctr"/>
            <a:r>
              <a:rPr lang="en-US" sz="1900" dirty="0">
                <a:solidFill>
                  <a:schemeClr val="tx2">
                    <a:lumMod val="75000"/>
                  </a:schemeClr>
                </a:solidFill>
                <a:latin typeface="+mn-lt"/>
              </a:rPr>
              <a:t> </a:t>
            </a:r>
          </a:p>
          <a:p>
            <a:pPr algn="ctr"/>
            <a:r>
              <a:rPr lang="en-US" sz="1900" dirty="0">
                <a:solidFill>
                  <a:schemeClr val="tx2">
                    <a:lumMod val="75000"/>
                  </a:schemeClr>
                </a:solidFill>
                <a:latin typeface="+mn-lt"/>
              </a:rPr>
              <a:t>This means only about 5% of those in need come to our programs and ask for services. </a:t>
            </a:r>
          </a:p>
        </p:txBody>
      </p:sp>
      <p:sp>
        <p:nvSpPr>
          <p:cNvPr id="8" name="TextBox 7">
            <a:extLst>
              <a:ext uri="{FF2B5EF4-FFF2-40B4-BE49-F238E27FC236}">
                <a16:creationId xmlns:a16="http://schemas.microsoft.com/office/drawing/2014/main" id="{4C1BF145-83B4-6625-A70B-A5DC319766F4}"/>
              </a:ext>
            </a:extLst>
          </p:cNvPr>
          <p:cNvSpPr txBox="1"/>
          <p:nvPr/>
        </p:nvSpPr>
        <p:spPr>
          <a:xfrm>
            <a:off x="4139229" y="6451151"/>
            <a:ext cx="6400800" cy="276999"/>
          </a:xfrm>
          <a:prstGeom prst="rect">
            <a:avLst/>
          </a:prstGeom>
          <a:noFill/>
        </p:spPr>
        <p:txBody>
          <a:bodyPr wrap="square">
            <a:spAutoFit/>
          </a:bodyPr>
          <a:lstStyle/>
          <a:p>
            <a:pPr algn="l"/>
            <a:r>
              <a:rPr lang="en-US" sz="1200" b="0" i="0" u="sng">
                <a:solidFill>
                  <a:srgbClr val="1F419A"/>
                </a:solidFill>
                <a:effectLst/>
                <a:latin typeface="Tahoma" panose="020B0604030504040204" pitchFamily="34" charset="0"/>
                <a:hlinkClick r:id="rId2"/>
              </a:rPr>
              <a:t>https://www.samhsa.gov/data/report/2021-nsduh-annual-national-report</a:t>
            </a:r>
            <a:endParaRPr lang="en-US" sz="1200" b="0" i="0">
              <a:solidFill>
                <a:srgbClr val="4A4A4A"/>
              </a:solidFill>
              <a:effectLst/>
              <a:latin typeface="Tahoma" panose="020B0604030504040204" pitchFamily="34" charset="0"/>
            </a:endParaRPr>
          </a:p>
        </p:txBody>
      </p:sp>
      <p:grpSp>
        <p:nvGrpSpPr>
          <p:cNvPr id="14" name="Group 13">
            <a:extLst>
              <a:ext uri="{FF2B5EF4-FFF2-40B4-BE49-F238E27FC236}">
                <a16:creationId xmlns:a16="http://schemas.microsoft.com/office/drawing/2014/main" id="{880ACC83-1C0B-D791-FF25-F0194018944E}"/>
              </a:ext>
            </a:extLst>
          </p:cNvPr>
          <p:cNvGrpSpPr/>
          <p:nvPr/>
        </p:nvGrpSpPr>
        <p:grpSpPr>
          <a:xfrm>
            <a:off x="4139230" y="1609114"/>
            <a:ext cx="6574637" cy="4754880"/>
            <a:chOff x="3853745" y="1880048"/>
            <a:chExt cx="6321766" cy="4575230"/>
          </a:xfrm>
        </p:grpSpPr>
        <p:sp>
          <p:nvSpPr>
            <p:cNvPr id="6" name="Partial Circle 5">
              <a:extLst>
                <a:ext uri="{FF2B5EF4-FFF2-40B4-BE49-F238E27FC236}">
                  <a16:creationId xmlns:a16="http://schemas.microsoft.com/office/drawing/2014/main" id="{35E4E0F6-6243-CB5E-9D76-3C3BCDE66242}"/>
                </a:ext>
              </a:extLst>
            </p:cNvPr>
            <p:cNvSpPr/>
            <p:nvPr/>
          </p:nvSpPr>
          <p:spPr>
            <a:xfrm>
              <a:off x="5603511" y="1880048"/>
              <a:ext cx="4572000" cy="4572000"/>
            </a:xfrm>
            <a:prstGeom prst="pie">
              <a:avLst>
                <a:gd name="adj1" fmla="val 12621909"/>
                <a:gd name="adj2" fmla="val 13578006"/>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tial Circle 4">
              <a:extLst>
                <a:ext uri="{FF2B5EF4-FFF2-40B4-BE49-F238E27FC236}">
                  <a16:creationId xmlns:a16="http://schemas.microsoft.com/office/drawing/2014/main" id="{B5EC679E-5D69-D687-9044-500EED8E0C36}"/>
                </a:ext>
              </a:extLst>
            </p:cNvPr>
            <p:cNvSpPr/>
            <p:nvPr/>
          </p:nvSpPr>
          <p:spPr>
            <a:xfrm>
              <a:off x="5603511" y="1883278"/>
              <a:ext cx="4572000" cy="4572000"/>
            </a:xfrm>
            <a:prstGeom prst="pie">
              <a:avLst>
                <a:gd name="adj1" fmla="val 13175594"/>
                <a:gd name="adj2" fmla="val 13591851"/>
              </a:avLst>
            </a:prstGeom>
            <a:solidFill>
              <a:srgbClr val="1D97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1764E019-6D4E-9917-F667-C4461C516465}"/>
                </a:ext>
              </a:extLst>
            </p:cNvPr>
            <p:cNvGrpSpPr/>
            <p:nvPr/>
          </p:nvGrpSpPr>
          <p:grpSpPr>
            <a:xfrm>
              <a:off x="3853745" y="1883278"/>
              <a:ext cx="6321766" cy="4572000"/>
              <a:chOff x="4237585" y="1843256"/>
              <a:chExt cx="6321766" cy="4572000"/>
            </a:xfrm>
          </p:grpSpPr>
          <p:sp>
            <p:nvSpPr>
              <p:cNvPr id="3" name="Partial Circle 2">
                <a:extLst>
                  <a:ext uri="{FF2B5EF4-FFF2-40B4-BE49-F238E27FC236}">
                    <a16:creationId xmlns:a16="http://schemas.microsoft.com/office/drawing/2014/main" id="{2758F8AE-505F-6F43-53CF-9ABFE7BBADFA}"/>
                  </a:ext>
                </a:extLst>
              </p:cNvPr>
              <p:cNvSpPr/>
              <p:nvPr/>
            </p:nvSpPr>
            <p:spPr>
              <a:xfrm>
                <a:off x="5987351" y="1843256"/>
                <a:ext cx="4572000" cy="4572000"/>
              </a:xfrm>
              <a:prstGeom prst="pie">
                <a:avLst>
                  <a:gd name="adj1" fmla="val 13578317"/>
                  <a:gd name="adj2" fmla="val 12616667"/>
                </a:avLst>
              </a:prstGeom>
              <a:solidFill>
                <a:srgbClr val="234A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3F67278-41A0-7E94-1A98-9E378124E56C}"/>
                  </a:ext>
                </a:extLst>
              </p:cNvPr>
              <p:cNvSpPr txBox="1"/>
              <p:nvPr/>
            </p:nvSpPr>
            <p:spPr>
              <a:xfrm>
                <a:off x="6993191" y="4361760"/>
                <a:ext cx="2560320" cy="977289"/>
              </a:xfrm>
              <a:prstGeom prst="rect">
                <a:avLst/>
              </a:prstGeom>
              <a:noFill/>
            </p:spPr>
            <p:txBody>
              <a:bodyPr wrap="square" rtlCol="0">
                <a:spAutoFit/>
              </a:bodyPr>
              <a:lstStyle/>
              <a:p>
                <a:pPr algn="ctr"/>
                <a:r>
                  <a:rPr lang="en-US" sz="2000" dirty="0">
                    <a:solidFill>
                      <a:srgbClr val="FFFF00"/>
                    </a:solidFill>
                  </a:rPr>
                  <a:t>95% of people who need treatment don’t want or don’t access it.</a:t>
                </a:r>
              </a:p>
            </p:txBody>
          </p:sp>
          <p:sp>
            <p:nvSpPr>
              <p:cNvPr id="10" name="TextBox 9">
                <a:extLst>
                  <a:ext uri="{FF2B5EF4-FFF2-40B4-BE49-F238E27FC236}">
                    <a16:creationId xmlns:a16="http://schemas.microsoft.com/office/drawing/2014/main" id="{E620D3A3-7710-6455-EA0B-E54016099C8D}"/>
                  </a:ext>
                </a:extLst>
              </p:cNvPr>
              <p:cNvSpPr txBox="1"/>
              <p:nvPr/>
            </p:nvSpPr>
            <p:spPr>
              <a:xfrm>
                <a:off x="6836087" y="2370692"/>
                <a:ext cx="2560320" cy="325763"/>
              </a:xfrm>
              <a:prstGeom prst="rect">
                <a:avLst/>
              </a:prstGeom>
              <a:noFill/>
            </p:spPr>
            <p:txBody>
              <a:bodyPr wrap="square" rtlCol="0">
                <a:spAutoFit/>
              </a:bodyPr>
              <a:lstStyle/>
              <a:p>
                <a:r>
                  <a:rPr lang="en-US" sz="1600" dirty="0">
                    <a:solidFill>
                      <a:schemeClr val="bg1"/>
                    </a:solidFill>
                  </a:rPr>
                  <a:t>1% got treatment</a:t>
                </a:r>
              </a:p>
            </p:txBody>
          </p:sp>
          <p:sp>
            <p:nvSpPr>
              <p:cNvPr id="11" name="TextBox 10">
                <a:extLst>
                  <a:ext uri="{FF2B5EF4-FFF2-40B4-BE49-F238E27FC236}">
                    <a16:creationId xmlns:a16="http://schemas.microsoft.com/office/drawing/2014/main" id="{ED13FF75-E142-E136-7A2C-7155D9356291}"/>
                  </a:ext>
                </a:extLst>
              </p:cNvPr>
              <p:cNvSpPr txBox="1"/>
              <p:nvPr/>
            </p:nvSpPr>
            <p:spPr>
              <a:xfrm>
                <a:off x="4237585" y="2415181"/>
                <a:ext cx="2419166" cy="562681"/>
              </a:xfrm>
              <a:prstGeom prst="rect">
                <a:avLst/>
              </a:prstGeom>
              <a:noFill/>
            </p:spPr>
            <p:txBody>
              <a:bodyPr wrap="square" rtlCol="0">
                <a:spAutoFit/>
              </a:bodyPr>
              <a:lstStyle/>
              <a:p>
                <a:r>
                  <a:rPr lang="en-US" sz="1600" dirty="0">
                    <a:solidFill>
                      <a:sysClr val="windowText" lastClr="000000"/>
                    </a:solidFill>
                    <a:sym typeface="Wingdings" panose="05000000000000000000" pitchFamily="2" charset="2"/>
                  </a:rPr>
                  <a:t>4</a:t>
                </a:r>
                <a:r>
                  <a:rPr lang="en-US" sz="1600" dirty="0">
                    <a:solidFill>
                      <a:sysClr val="windowText" lastClr="000000"/>
                    </a:solidFill>
                  </a:rPr>
                  <a:t>% felt they needed treatment but didn’t go</a:t>
                </a:r>
              </a:p>
            </p:txBody>
          </p:sp>
        </p:grpSp>
      </p:grpSp>
    </p:spTree>
    <p:extLst>
      <p:ext uri="{BB962C8B-B14F-4D97-AF65-F5344CB8AC3E}">
        <p14:creationId xmlns:p14="http://schemas.microsoft.com/office/powerpoint/2010/main" val="29243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83C-31B6-DD93-3B38-7407B1899E88}"/>
              </a:ext>
            </a:extLst>
          </p:cNvPr>
          <p:cNvSpPr>
            <a:spLocks noGrp="1"/>
          </p:cNvSpPr>
          <p:nvPr>
            <p:ph type="title" idx="4294967295"/>
          </p:nvPr>
        </p:nvSpPr>
        <p:spPr>
          <a:xfrm>
            <a:off x="755650" y="1027113"/>
            <a:ext cx="10680700" cy="708025"/>
          </a:xfrm>
        </p:spPr>
        <p:txBody>
          <a:bodyPr>
            <a:normAutofit fontScale="90000"/>
          </a:bodyPr>
          <a:lstStyle/>
          <a:p>
            <a:r>
              <a:rPr lang="en-US" b="1" dirty="0"/>
              <a:t>What does the data say, and what can we do? </a:t>
            </a:r>
          </a:p>
        </p:txBody>
      </p:sp>
      <p:graphicFrame>
        <p:nvGraphicFramePr>
          <p:cNvPr id="18" name="Table 17">
            <a:extLst>
              <a:ext uri="{FF2B5EF4-FFF2-40B4-BE49-F238E27FC236}">
                <a16:creationId xmlns:a16="http://schemas.microsoft.com/office/drawing/2014/main" id="{B54CBC12-3910-E619-90E2-CCC7F40B2308}"/>
              </a:ext>
            </a:extLst>
          </p:cNvPr>
          <p:cNvGraphicFramePr>
            <a:graphicFrameLocks noGrp="1"/>
          </p:cNvGraphicFramePr>
          <p:nvPr>
            <p:extLst>
              <p:ext uri="{D42A27DB-BD31-4B8C-83A1-F6EECF244321}">
                <p14:modId xmlns:p14="http://schemas.microsoft.com/office/powerpoint/2010/main" val="1331526087"/>
              </p:ext>
            </p:extLst>
          </p:nvPr>
        </p:nvGraphicFramePr>
        <p:xfrm>
          <a:off x="487170" y="1890847"/>
          <a:ext cx="11217660" cy="4242536"/>
        </p:xfrm>
        <a:graphic>
          <a:graphicData uri="http://schemas.openxmlformats.org/drawingml/2006/table">
            <a:tbl>
              <a:tblPr firstRow="1" firstCol="1" bandRow="1"/>
              <a:tblGrid>
                <a:gridCol w="4438513">
                  <a:extLst>
                    <a:ext uri="{9D8B030D-6E8A-4147-A177-3AD203B41FA5}">
                      <a16:colId xmlns:a16="http://schemas.microsoft.com/office/drawing/2014/main" val="1799514328"/>
                    </a:ext>
                  </a:extLst>
                </a:gridCol>
                <a:gridCol w="836762">
                  <a:extLst>
                    <a:ext uri="{9D8B030D-6E8A-4147-A177-3AD203B41FA5}">
                      <a16:colId xmlns:a16="http://schemas.microsoft.com/office/drawing/2014/main" val="260873366"/>
                    </a:ext>
                  </a:extLst>
                </a:gridCol>
                <a:gridCol w="5942385">
                  <a:extLst>
                    <a:ext uri="{9D8B030D-6E8A-4147-A177-3AD203B41FA5}">
                      <a16:colId xmlns:a16="http://schemas.microsoft.com/office/drawing/2014/main" val="3143624884"/>
                    </a:ext>
                  </a:extLst>
                </a:gridCol>
              </a:tblGrid>
              <a:tr h="50328">
                <a:tc gridSpan="3">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lang="en-US" sz="300" b="1"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1812792"/>
                  </a:ext>
                </a:extLst>
              </a:tr>
              <a:tr h="104805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dirty="0">
                          <a:latin typeface="+mn-lt"/>
                        </a:rPr>
                        <a:t>61% are not ready to start treatment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3600" dirty="0">
                          <a:solidFill>
                            <a:srgbClr val="7030A0"/>
                          </a:solidFill>
                          <a:latin typeface="+mn-lt"/>
                          <a:sym typeface="Wingdings" panose="05000000000000000000" pitchFamily="2" charset="2"/>
                        </a:rPr>
                        <a:t></a:t>
                      </a:r>
                      <a:endParaRPr lang="en-US" sz="3600" dirty="0">
                        <a:solidFill>
                          <a:srgbClr val="7030A0"/>
                        </a:solidFill>
                        <a:latin typeface="+mn-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07000"/>
                        </a:lnSpc>
                        <a:spcBef>
                          <a:spcPts val="0"/>
                        </a:spcBef>
                        <a:spcAft>
                          <a:spcPts val="0"/>
                        </a:spcAft>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If you are talking to them, it is a </a:t>
                      </a:r>
                      <a:r>
                        <a:rPr kumimoji="0" lang="en-US" sz="2000" b="1" i="0" u="none" strike="noStrike" kern="1200" cap="none" spc="0" normalizeH="0" baseline="0" noProof="0" dirty="0">
                          <a:ln>
                            <a:noFill/>
                          </a:ln>
                          <a:solidFill>
                            <a:prstClr val="black">
                              <a:lumMod val="75000"/>
                              <a:lumOff val="25000"/>
                            </a:prstClr>
                          </a:solidFill>
                          <a:effectLst/>
                          <a:uLnTx/>
                          <a:uFillTx/>
                          <a:latin typeface="+mn-lt"/>
                          <a:ea typeface="+mn-ea"/>
                          <a:cs typeface="+mn-cs"/>
                        </a:rPr>
                        <a:t>chance to connect </a:t>
                      </a: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and encourage them to just try it and attend a session</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0279378"/>
                  </a:ext>
                </a:extLst>
              </a:tr>
              <a:tr h="104805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dirty="0">
                          <a:latin typeface="+mn-lt"/>
                        </a:rPr>
                        <a:t>53% are not ready to stop or cut back on their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dirty="0">
                        <a:ln>
                          <a:noFill/>
                        </a:ln>
                        <a:solidFill>
                          <a:srgbClr val="7030A0"/>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07000"/>
                        </a:lnSpc>
                        <a:spcBef>
                          <a:spcPts val="0"/>
                        </a:spcBef>
                        <a:spcAft>
                          <a:spcPts val="0"/>
                        </a:spcAft>
                      </a:pPr>
                      <a:r>
                        <a:rPr lang="en-US" sz="2000" kern="100" dirty="0">
                          <a:effectLst/>
                          <a:latin typeface="+mn-lt"/>
                          <a:ea typeface="Calibri"/>
                          <a:cs typeface="Times New Roman"/>
                        </a:rPr>
                        <a:t>Tell them it is okay and they don’t have to make a decision right now, </a:t>
                      </a:r>
                      <a:r>
                        <a:rPr lang="en-US" sz="2000" b="1" kern="100" dirty="0">
                          <a:effectLst/>
                          <a:latin typeface="+mn-lt"/>
                          <a:ea typeface="Calibri"/>
                          <a:cs typeface="Times New Roman"/>
                        </a:rPr>
                        <a:t>you are interested in learning more from them about what they are ready for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4725957"/>
                  </a:ext>
                </a:extLst>
              </a:tr>
              <a:tr h="104805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a:latin typeface="+mn-lt"/>
                        </a:rPr>
                        <a:t>78% think they should be able to handle their alcohol or drug use on their own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dirty="0">
                        <a:ln>
                          <a:noFill/>
                        </a:ln>
                        <a:solidFill>
                          <a:srgbClr val="7030A0"/>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Show them </a:t>
                      </a:r>
                      <a:r>
                        <a:rPr lang="en-US" sz="2000" b="1" kern="100" dirty="0">
                          <a:effectLst/>
                          <a:latin typeface="+mn-lt"/>
                          <a:ea typeface="Calibri" panose="020F0502020204030204" pitchFamily="34" charset="0"/>
                          <a:cs typeface="Times New Roman" panose="02020603050405020304" pitchFamily="18" charset="0"/>
                        </a:rPr>
                        <a:t>they don’t have to do it alone</a:t>
                      </a:r>
                      <a:r>
                        <a:rPr lang="en-US" sz="2000" kern="100" dirty="0">
                          <a:effectLst/>
                          <a:latin typeface="+mn-lt"/>
                          <a:ea typeface="Calibri" panose="020F0502020204030204" pitchFamily="34" charset="0"/>
                          <a:cs typeface="Times New Roman" panose="02020603050405020304" pitchFamily="18" charset="0"/>
                        </a:rPr>
                        <a:t>. There are people here to talk to when they are ready.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777819"/>
                  </a:ext>
                </a:extLst>
              </a:tr>
              <a:tr h="104805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dirty="0">
                          <a:latin typeface="+mn-lt"/>
                        </a:rPr>
                        <a:t>52% do not know where to get treatment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dirty="0">
                        <a:ln>
                          <a:noFill/>
                        </a:ln>
                        <a:solidFill>
                          <a:srgbClr val="7030A0"/>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Do outreach. Go out and tell them where we are and </a:t>
                      </a:r>
                      <a:r>
                        <a:rPr lang="en-US" sz="2000" b="1" kern="100" dirty="0">
                          <a:effectLst/>
                          <a:latin typeface="+mn-lt"/>
                          <a:ea typeface="Calibri" panose="020F0502020204030204" pitchFamily="34" charset="0"/>
                          <a:cs typeface="Times New Roman" panose="02020603050405020304" pitchFamily="18" charset="0"/>
                        </a:rPr>
                        <a:t>how to connect with us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819770"/>
                  </a:ext>
                </a:extLst>
              </a:tr>
            </a:tbl>
          </a:graphicData>
        </a:graphic>
      </p:graphicFrame>
    </p:spTree>
    <p:extLst>
      <p:ext uri="{BB962C8B-B14F-4D97-AF65-F5344CB8AC3E}">
        <p14:creationId xmlns:p14="http://schemas.microsoft.com/office/powerpoint/2010/main" val="96268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794D01-A7F8-14F1-6435-B25E682527BC}"/>
              </a:ext>
            </a:extLst>
          </p:cNvPr>
          <p:cNvSpPr>
            <a:spLocks noGrp="1"/>
          </p:cNvSpPr>
          <p:nvPr>
            <p:ph type="subTitle" idx="4294967295"/>
          </p:nvPr>
        </p:nvSpPr>
        <p:spPr>
          <a:xfrm>
            <a:off x="466530" y="1507607"/>
            <a:ext cx="5008563" cy="4197350"/>
          </a:xfrm>
        </p:spPr>
        <p:txBody>
          <a:bodyPr vert="horz" lIns="91440" tIns="45720" rIns="91440" bIns="45720" rtlCol="0" anchor="t">
            <a:normAutofit fontScale="25000" lnSpcReduction="20000"/>
          </a:bodyPr>
          <a:lstStyle/>
          <a:p>
            <a:r>
              <a:rPr lang="en-US" sz="12000" dirty="0">
                <a:solidFill>
                  <a:schemeClr val="tx1"/>
                </a:solidFill>
              </a:rPr>
              <a:t>We are widening our doors to better serve those with different abstinence goals and lower barriers to care. </a:t>
            </a:r>
          </a:p>
          <a:p>
            <a:endParaRPr lang="en-US" sz="12000" dirty="0">
              <a:solidFill>
                <a:schemeClr val="tx1"/>
              </a:solidFill>
            </a:endParaRPr>
          </a:p>
          <a:p>
            <a:r>
              <a:rPr lang="en-US" sz="12000" dirty="0">
                <a:solidFill>
                  <a:schemeClr val="tx1"/>
                </a:solidFill>
              </a:rPr>
              <a:t>We are maximizing ways to enter services so more feel welcome at our programs.  </a:t>
            </a:r>
            <a:endParaRPr lang="en-US" dirty="0">
              <a:solidFill>
                <a:schemeClr val="tx1"/>
              </a:solidFill>
              <a:ea typeface="Calibri Light"/>
              <a:cs typeface="Calibri Light"/>
            </a:endParaRPr>
          </a:p>
        </p:txBody>
      </p:sp>
      <p:pic>
        <p:nvPicPr>
          <p:cNvPr id="4" name="Picture 3" descr="A white door in a grassy area&#10;&#10;Description automatically generated with low confidence">
            <a:extLst>
              <a:ext uri="{FF2B5EF4-FFF2-40B4-BE49-F238E27FC236}">
                <a16:creationId xmlns:a16="http://schemas.microsoft.com/office/drawing/2014/main" id="{F3C12178-AD44-1E5A-8A9A-61F593C97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589" y="320038"/>
            <a:ext cx="4292010" cy="5725086"/>
          </a:xfrm>
          <a:prstGeom prst="rect">
            <a:avLst/>
          </a:prstGeom>
        </p:spPr>
      </p:pic>
    </p:spTree>
    <p:extLst>
      <p:ext uri="{BB962C8B-B14F-4D97-AF65-F5344CB8AC3E}">
        <p14:creationId xmlns:p14="http://schemas.microsoft.com/office/powerpoint/2010/main" val="134248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33F44-FF29-43DC-D784-3DAB4FC35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3BED26-13FA-2798-87DD-2B992F9BBFC7}"/>
              </a:ext>
            </a:extLst>
          </p:cNvPr>
          <p:cNvSpPr>
            <a:spLocks noGrp="1"/>
          </p:cNvSpPr>
          <p:nvPr>
            <p:ph type="title" idx="4294967295"/>
          </p:nvPr>
        </p:nvSpPr>
        <p:spPr>
          <a:xfrm>
            <a:off x="688975" y="982663"/>
            <a:ext cx="10814050" cy="2695575"/>
          </a:xfrm>
        </p:spPr>
        <p:txBody>
          <a:bodyPr>
            <a:normAutofit/>
          </a:bodyPr>
          <a:lstStyle/>
          <a:p>
            <a:pPr algn="ctr"/>
            <a:r>
              <a:rPr lang="en-US" sz="5500" b="1" dirty="0"/>
              <a:t>STAFF TRAINING REQUIRMENTS </a:t>
            </a:r>
            <a:br>
              <a:rPr lang="en-US" sz="5500" b="1" dirty="0"/>
            </a:br>
            <a:r>
              <a:rPr lang="en-US" sz="5500" b="1" dirty="0"/>
              <a:t>R95 Admission &amp; Discharge Policies</a:t>
            </a:r>
          </a:p>
        </p:txBody>
      </p:sp>
      <p:sp>
        <p:nvSpPr>
          <p:cNvPr id="4" name="Text Placeholder 3">
            <a:extLst>
              <a:ext uri="{FF2B5EF4-FFF2-40B4-BE49-F238E27FC236}">
                <a16:creationId xmlns:a16="http://schemas.microsoft.com/office/drawing/2014/main" id="{14920E05-43C7-91D9-F8C3-1F44DA57AA65}"/>
              </a:ext>
            </a:extLst>
          </p:cNvPr>
          <p:cNvSpPr>
            <a:spLocks noGrp="1"/>
          </p:cNvSpPr>
          <p:nvPr>
            <p:ph type="body" sz="half" idx="4294967295"/>
          </p:nvPr>
        </p:nvSpPr>
        <p:spPr>
          <a:xfrm>
            <a:off x="503238" y="5029200"/>
            <a:ext cx="11185525" cy="998538"/>
          </a:xfrm>
        </p:spPr>
        <p:txBody>
          <a:bodyPr>
            <a:normAutofit/>
          </a:bodyPr>
          <a:lstStyle/>
          <a:p>
            <a:pPr algn="ctr"/>
            <a:r>
              <a:rPr lang="en-US" sz="2400" b="1" i="1" dirty="0">
                <a:solidFill>
                  <a:schemeClr val="accent6">
                    <a:lumMod val="75000"/>
                  </a:schemeClr>
                </a:solidFill>
                <a:ea typeface="Calibri"/>
                <a:cs typeface="Calibri"/>
              </a:rPr>
              <a:t>Ensure that staff understand and can contribute to R95 implementation strategies</a:t>
            </a:r>
          </a:p>
        </p:txBody>
      </p:sp>
    </p:spTree>
    <p:extLst>
      <p:ext uri="{BB962C8B-B14F-4D97-AF65-F5344CB8AC3E}">
        <p14:creationId xmlns:p14="http://schemas.microsoft.com/office/powerpoint/2010/main" val="3310351676"/>
      </p:ext>
    </p:extLst>
  </p:cSld>
  <p:clrMapOvr>
    <a:masterClrMapping/>
  </p:clrMapOvr>
</p:sld>
</file>

<file path=ppt/theme/theme1.xml><?xml version="1.0" encoding="utf-8"?>
<a:theme xmlns:a="http://schemas.openxmlformats.org/drawingml/2006/main" name="Retrospect">
  <a:themeElements>
    <a:clrScheme name="Custom 9">
      <a:dk1>
        <a:sysClr val="windowText" lastClr="000000"/>
      </a:dk1>
      <a:lt1>
        <a:sysClr val="window" lastClr="FFFFFF"/>
      </a:lt1>
      <a:dk2>
        <a:srgbClr val="234A70"/>
      </a:dk2>
      <a:lt2>
        <a:srgbClr val="FFFFFF"/>
      </a:lt2>
      <a:accent1>
        <a:srgbClr val="1D97AC"/>
      </a:accent1>
      <a:accent2>
        <a:srgbClr val="234A70"/>
      </a:accent2>
      <a:accent3>
        <a:srgbClr val="28C4CC"/>
      </a:accent3>
      <a:accent4>
        <a:srgbClr val="42BA97"/>
      </a:accent4>
      <a:accent5>
        <a:srgbClr val="3E8853"/>
      </a:accent5>
      <a:accent6>
        <a:srgbClr val="62A39F"/>
      </a:accent6>
      <a:hlink>
        <a:srgbClr val="1D97AC"/>
      </a:hlink>
      <a:folHlink>
        <a:srgbClr val="1D97A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72286447E6FE409ECC9BF764208DB4" ma:contentTypeVersion="13" ma:contentTypeDescription="Create a new document." ma:contentTypeScope="" ma:versionID="9508799a49dd32aea2b3980b041e9da8">
  <xsd:schema xmlns:xsd="http://www.w3.org/2001/XMLSchema" xmlns:xs="http://www.w3.org/2001/XMLSchema" xmlns:p="http://schemas.microsoft.com/office/2006/metadata/properties" xmlns:ns2="d3ade030-56f5-48ec-b4d7-149d2d0fe215" xmlns:ns3="875b6a53-2480-411c-85af-1676eb5214a8" targetNamespace="http://schemas.microsoft.com/office/2006/metadata/properties" ma:root="true" ma:fieldsID="e40c178f8e0f8ee91ef38f84708944b2" ns2:_="" ns3:_="">
    <xsd:import namespace="d3ade030-56f5-48ec-b4d7-149d2d0fe215"/>
    <xsd:import namespace="875b6a53-2480-411c-85af-1676eb5214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de030-56f5-48ec-b4d7-149d2d0fe2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5b6a53-2480-411c-85af-1676eb5214a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a9c24d2-f9dd-4fb9-8bb9-4f86d5d864a2}" ma:internalName="TaxCatchAll" ma:showField="CatchAllData" ma:web="875b6a53-2480-411c-85af-1676eb5214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ade030-56f5-48ec-b4d7-149d2d0fe215">
      <Terms xmlns="http://schemas.microsoft.com/office/infopath/2007/PartnerControls"/>
    </lcf76f155ced4ddcb4097134ff3c332f>
    <MediaLengthInSeconds xmlns="d3ade030-56f5-48ec-b4d7-149d2d0fe215" xsi:nil="true"/>
    <TaxCatchAll xmlns="875b6a53-2480-411c-85af-1676eb5214a8" xsi:nil="true"/>
  </documentManagement>
</p:properties>
</file>

<file path=customXml/itemProps1.xml><?xml version="1.0" encoding="utf-8"?>
<ds:datastoreItem xmlns:ds="http://schemas.openxmlformats.org/officeDocument/2006/customXml" ds:itemID="{5FC23825-67DF-44B9-A15E-7DE2A3B2117D}">
  <ds:schemaRefs>
    <ds:schemaRef ds:uri="875b6a53-2480-411c-85af-1676eb5214a8"/>
    <ds:schemaRef ds:uri="d3ade030-56f5-48ec-b4d7-149d2d0fe2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A06A94-A492-4B29-9566-1B25AB6E06DE}">
  <ds:schemaRefs>
    <ds:schemaRef ds:uri="http://schemas.microsoft.com/sharepoint/v3/contenttype/forms"/>
  </ds:schemaRefs>
</ds:datastoreItem>
</file>

<file path=customXml/itemProps3.xml><?xml version="1.0" encoding="utf-8"?>
<ds:datastoreItem xmlns:ds="http://schemas.openxmlformats.org/officeDocument/2006/customXml" ds:itemID="{0DB31936-EBC4-4911-81B6-D7EC5F538C64}">
  <ds:schemaRefs>
    <ds:schemaRef ds:uri="875b6a53-2480-411c-85af-1676eb5214a8"/>
    <ds:schemaRef ds:uri="bba16c0c-a46f-4a33-98cd-9f5b32e4bde3"/>
    <ds:schemaRef ds:uri="c617a273-967d-4d65-889b-3e91b1ea420d"/>
    <ds:schemaRef ds:uri="d3ade030-56f5-48ec-b4d7-149d2d0fe2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Retrospect</Template>
  <TotalTime>610</TotalTime>
  <Words>7134</Words>
  <Application>Microsoft Office PowerPoint</Application>
  <PresentationFormat>Widescreen</PresentationFormat>
  <Paragraphs>509</Paragraphs>
  <Slides>58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Aptos</vt:lpstr>
      <vt:lpstr>Arial</vt:lpstr>
      <vt:lpstr>Calibri</vt:lpstr>
      <vt:lpstr>Calibri Light</vt:lpstr>
      <vt:lpstr>Century Gothic</vt:lpstr>
      <vt:lpstr>Tahoma</vt:lpstr>
      <vt:lpstr>Times New Roman</vt:lpstr>
      <vt:lpstr>Wingdings</vt:lpstr>
      <vt:lpstr>Wingdings 3</vt:lpstr>
      <vt:lpstr>Wingdings 3,Sans-Serif</vt:lpstr>
      <vt:lpstr>Wingdings,Sans-Serif</vt:lpstr>
      <vt:lpstr>Retrospect</vt:lpstr>
      <vt:lpstr> Ensuring Access to Treatment for All Seeking Care Lower barrier SUD treatment</vt:lpstr>
      <vt:lpstr>Instructions</vt:lpstr>
      <vt:lpstr>Agenda</vt:lpstr>
      <vt:lpstr>PowerPoint Presentation</vt:lpstr>
      <vt:lpstr>How is our agency addressing rising overdose rates?</vt:lpstr>
      <vt:lpstr>How is our agency opening our doors wider to welcome  and enroll the 95%?</vt:lpstr>
      <vt:lpstr>What does the data say, and what can we do? </vt:lpstr>
      <vt:lpstr>PowerPoint Presentation</vt:lpstr>
      <vt:lpstr>STAFF TRAINING REQUIRMENTS  R95 Admission &amp; Discharge Policies</vt:lpstr>
      <vt:lpstr>PowerPoint Presentation</vt:lpstr>
      <vt:lpstr>PowerPoint Presentation</vt:lpstr>
      <vt:lpstr>PowerPoint Presentation</vt:lpstr>
      <vt:lpstr>ADMISSION POLICY</vt:lpstr>
      <vt:lpstr>ADMISSION POLICY OVERVIEW</vt:lpstr>
      <vt:lpstr>Definitions</vt:lpstr>
      <vt:lpstr>Definitions</vt:lpstr>
      <vt:lpstr>Readiness for treatment vs Readiness for abstinence What is the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Admission Agreement for Client Signature</vt:lpstr>
      <vt:lpstr>PowerPoint Presentation</vt:lpstr>
      <vt:lpstr>PowerPoint Presentation</vt:lpstr>
      <vt:lpstr>Admission Discussion</vt:lpstr>
      <vt:lpstr>PowerPoint Presentation</vt:lpstr>
      <vt:lpstr>PowerPoint Presentation</vt:lpstr>
      <vt:lpstr>DISCHARGE POLICY</vt:lpstr>
      <vt:lpstr>DISCHARGE POLICY OVERVIEW</vt:lpstr>
      <vt:lpstr>PowerPoint Presentation</vt:lpstr>
      <vt:lpstr>PowerPoint Presentation</vt:lpstr>
      <vt:lpstr>PowerPoint Presentation</vt:lpstr>
      <vt:lpstr>PowerPoint Presentation</vt:lpstr>
      <vt:lpstr>PowerPoint Presentation</vt:lpstr>
      <vt:lpstr>Discharge Discussion</vt:lpstr>
      <vt:lpstr>PowerPoint Presentation</vt:lpstr>
      <vt:lpstr>PowerPoint Presentation</vt:lpstr>
      <vt:lpstr>PowerPoint Presentation</vt:lpstr>
      <vt:lpstr>TOXICOLOGY POLICY</vt:lpstr>
      <vt:lpstr>TOXICOLOGY POLICY OVERVIEW</vt:lpstr>
      <vt:lpstr>PowerPoint Presentation</vt:lpstr>
      <vt:lpstr>PowerPoint Presentation</vt:lpstr>
      <vt:lpstr>PowerPoint Presentation</vt:lpstr>
      <vt:lpstr>PowerPoint Presentation</vt:lpstr>
      <vt:lpstr>Toxicology Discussion</vt:lpstr>
      <vt:lpstr>PowerPoint Presentation</vt:lpstr>
      <vt:lpstr>PowerPoint Presentation</vt:lpstr>
      <vt:lpstr>R95 Resources </vt:lpstr>
      <vt:lpstr>PowerPoint Presentation</vt:lpstr>
      <vt:lpstr>PowerPoint Presentation</vt:lpstr>
      <vt:lpstr>PowerPoint Presentation</vt:lpstr>
      <vt:lpstr>PowerPoint Presentation</vt:lpstr>
    </vt:vector>
  </TitlesOfParts>
  <Company>Public Health Information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Admission Policy  Expanding Access to Treatment for All Seeking Care</dc:title>
  <dc:creator>Michelle Gibson</dc:creator>
  <cp:lastModifiedBy>Maria Elena Chavez</cp:lastModifiedBy>
  <cp:revision>11</cp:revision>
  <dcterms:created xsi:type="dcterms:W3CDTF">2024-01-18T15:52:52Z</dcterms:created>
  <dcterms:modified xsi:type="dcterms:W3CDTF">2026-04-27T21:26:06Z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216600</vt:r8>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y fmtid="{D5CDD505-2E9C-101B-9397-08002B2CF9AE}" pid="10" name="ContentTypeId">
    <vt:lpwstr>0x0101002672286447E6FE409ECC9BF764208DB4</vt:lpwstr>
  </property>
</Properties>
</file>